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308" r:id="rId2"/>
    <p:sldId id="256" r:id="rId3"/>
    <p:sldId id="281" r:id="rId4"/>
    <p:sldId id="279" r:id="rId5"/>
    <p:sldId id="306" r:id="rId6"/>
    <p:sldId id="300" r:id="rId7"/>
    <p:sldId id="257" r:id="rId8"/>
    <p:sldId id="282" r:id="rId9"/>
    <p:sldId id="283" r:id="rId10"/>
    <p:sldId id="285" r:id="rId11"/>
    <p:sldId id="284" r:id="rId12"/>
    <p:sldId id="301" r:id="rId13"/>
    <p:sldId id="263" r:id="rId14"/>
    <p:sldId id="286" r:id="rId15"/>
    <p:sldId id="265" r:id="rId16"/>
    <p:sldId id="266" r:id="rId17"/>
    <p:sldId id="302" r:id="rId18"/>
    <p:sldId id="267" r:id="rId19"/>
    <p:sldId id="268" r:id="rId20"/>
    <p:sldId id="269" r:id="rId21"/>
    <p:sldId id="303" r:id="rId22"/>
    <p:sldId id="270" r:id="rId23"/>
    <p:sldId id="271" r:id="rId24"/>
    <p:sldId id="272" r:id="rId25"/>
    <p:sldId id="273" r:id="rId26"/>
    <p:sldId id="274" r:id="rId27"/>
    <p:sldId id="304" r:id="rId28"/>
    <p:sldId id="287" r:id="rId29"/>
    <p:sldId id="275" r:id="rId30"/>
    <p:sldId id="276" r:id="rId31"/>
    <p:sldId id="277" r:id="rId32"/>
    <p:sldId id="305" r:id="rId33"/>
    <p:sldId id="288" r:id="rId34"/>
    <p:sldId id="298" r:id="rId35"/>
    <p:sldId id="309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A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129" autoAdjust="0"/>
    <p:restoredTop sz="94674" autoAdjust="0"/>
  </p:normalViewPr>
  <p:slideViewPr>
    <p:cSldViewPr snapToGrid="0" snapToObjects="1">
      <p:cViewPr varScale="1">
        <p:scale>
          <a:sx n="124" d="100"/>
          <a:sy n="124" d="100"/>
        </p:scale>
        <p:origin x="1144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E02D7A-A93F-B94F-A4CA-B35198E4D7B2}" type="datetimeFigureOut">
              <a:rPr lang="it-IT" smtClean="0"/>
              <a:t>06/05/26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420E3B-EF81-4340-951D-6E516272C1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9422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420E3B-EF81-4340-951D-6E516272C1CA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12218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420E3B-EF81-4340-951D-6E516272C1CA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336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420E3B-EF81-4340-951D-6E516272C1CA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57854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420E3B-EF81-4340-951D-6E516272C1CA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47010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420E3B-EF81-4340-951D-6E516272C1CA}" type="slidenum">
              <a:rPr lang="it-IT" smtClean="0"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6711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magine a tutta 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immagine 6">
            <a:extLst>
              <a:ext uri="{FF2B5EF4-FFF2-40B4-BE49-F238E27FC236}">
                <a16:creationId xmlns:a16="http://schemas.microsoft.com/office/drawing/2014/main" id="{D842C287-4039-9F46-AF63-C6201BF1562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858000"/>
          </a:xfrm>
        </p:spPr>
        <p:txBody>
          <a:bodyPr anchor="b">
            <a:normAutofit/>
          </a:bodyPr>
          <a:lstStyle>
            <a:lvl1pPr algn="ctr">
              <a:defRPr sz="1839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17173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572">
            <a:extLst>
              <a:ext uri="{FF2B5EF4-FFF2-40B4-BE49-F238E27FC236}">
                <a16:creationId xmlns:a16="http://schemas.microsoft.com/office/drawing/2014/main" id="{4CC255D7-A775-329D-CF12-4B94759D55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100" y="5661662"/>
            <a:ext cx="7812000" cy="496744"/>
          </a:xfrm>
          <a:prstGeom prst="rect">
            <a:avLst/>
          </a:prstGeom>
        </p:spPr>
      </p:pic>
      <p:sp>
        <p:nvSpPr>
          <p:cNvPr id="3" name="Shape 6691">
            <a:extLst>
              <a:ext uri="{FF2B5EF4-FFF2-40B4-BE49-F238E27FC236}">
                <a16:creationId xmlns:a16="http://schemas.microsoft.com/office/drawing/2014/main" id="{1B4573B7-83AC-FA6D-E20D-671399FEC7A9}"/>
              </a:ext>
            </a:extLst>
          </p:cNvPr>
          <p:cNvSpPr/>
          <p:nvPr/>
        </p:nvSpPr>
        <p:spPr>
          <a:xfrm>
            <a:off x="0" y="0"/>
            <a:ext cx="9144000" cy="2699385"/>
          </a:xfrm>
          <a:custGeom>
            <a:avLst/>
            <a:gdLst/>
            <a:ahLst/>
            <a:cxnLst/>
            <a:rect l="0" t="0" r="0" b="0"/>
            <a:pathLst>
              <a:path w="7557492" h="2700030">
                <a:moveTo>
                  <a:pt x="0" y="0"/>
                </a:moveTo>
                <a:lnTo>
                  <a:pt x="7557492" y="0"/>
                </a:lnTo>
                <a:lnTo>
                  <a:pt x="7557492" y="2700030"/>
                </a:lnTo>
                <a:lnTo>
                  <a:pt x="0" y="2700030"/>
                </a:lnTo>
                <a:lnTo>
                  <a:pt x="0" y="0"/>
                </a:lnTo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8FDCD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3C06DDA-82E9-79A6-D6BB-A5591C3F4DB1}"/>
              </a:ext>
            </a:extLst>
          </p:cNvPr>
          <p:cNvSpPr txBox="1"/>
          <p:nvPr/>
        </p:nvSpPr>
        <p:spPr>
          <a:xfrm>
            <a:off x="721030" y="489140"/>
            <a:ext cx="7701940" cy="36086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sz="1400" dirty="0"/>
          </a:p>
          <a:p>
            <a:r>
              <a:rPr lang="it-IT" dirty="0">
                <a:solidFill>
                  <a:srgbClr val="001A61"/>
                </a:solidFill>
              </a:rPr>
              <a:t>Rigenerazione Sostenibile dell’agricoltura nei territori colpiti da Xylella Fastidiosa</a:t>
            </a:r>
          </a:p>
          <a:p>
            <a:pPr algn="ctr"/>
            <a:r>
              <a:rPr lang="it-IT" dirty="0">
                <a:solidFill>
                  <a:srgbClr val="001A61"/>
                </a:solidFill>
              </a:rPr>
              <a:t>_____________________________________________________________</a:t>
            </a:r>
          </a:p>
          <a:p>
            <a:endParaRPr lang="it-IT" sz="1050" dirty="0">
              <a:solidFill>
                <a:srgbClr val="001A61"/>
              </a:solidFill>
            </a:endParaRPr>
          </a:p>
          <a:p>
            <a:r>
              <a:rPr lang="it-IT" sz="2600" b="1" dirty="0">
                <a:solidFill>
                  <a:srgbClr val="001A61"/>
                </a:solidFill>
              </a:rPr>
              <a:t>Presentazione delle attività e dei risultati di Progetto</a:t>
            </a:r>
          </a:p>
          <a:p>
            <a:endParaRPr lang="it-IT" sz="2400" b="1" dirty="0">
              <a:solidFill>
                <a:srgbClr val="001A61"/>
              </a:solidFill>
            </a:endParaRPr>
          </a:p>
          <a:p>
            <a:endParaRPr lang="it-IT" sz="2400" b="1" dirty="0">
              <a:solidFill>
                <a:srgbClr val="001A61"/>
              </a:solidFill>
            </a:endParaRPr>
          </a:p>
          <a:p>
            <a:endParaRPr lang="it-IT" sz="2400" b="1" dirty="0">
              <a:solidFill>
                <a:srgbClr val="001A61"/>
              </a:solidFill>
            </a:endParaRPr>
          </a:p>
          <a:p>
            <a:endParaRPr lang="it-IT" sz="1200" b="1" dirty="0">
              <a:solidFill>
                <a:srgbClr val="001A61"/>
              </a:solidFill>
            </a:endParaRPr>
          </a:p>
          <a:p>
            <a:r>
              <a:rPr lang="it-IT" sz="2000" b="1" dirty="0">
                <a:solidFill>
                  <a:srgbClr val="001A61"/>
                </a:solidFill>
              </a:rPr>
              <a:t>Fabrizio De Castro</a:t>
            </a:r>
          </a:p>
          <a:p>
            <a:endParaRPr lang="it-IT" sz="2000" b="1" dirty="0">
              <a:solidFill>
                <a:srgbClr val="001A61"/>
              </a:solidFill>
            </a:endParaRPr>
          </a:p>
          <a:p>
            <a:r>
              <a:rPr lang="it-IT" sz="1600" i="1" dirty="0">
                <a:solidFill>
                  <a:srgbClr val="001A61"/>
                </a:solidFill>
              </a:rPr>
              <a:t>3 marzo 2026</a:t>
            </a:r>
            <a:endParaRPr lang="it-IT" i="1" dirty="0">
              <a:solidFill>
                <a:srgbClr val="001A61"/>
              </a:solidFill>
            </a:endParaRPr>
          </a:p>
        </p:txBody>
      </p:sp>
      <p:sp>
        <p:nvSpPr>
          <p:cNvPr id="5" name="Shape 6691">
            <a:extLst>
              <a:ext uri="{FF2B5EF4-FFF2-40B4-BE49-F238E27FC236}">
                <a16:creationId xmlns:a16="http://schemas.microsoft.com/office/drawing/2014/main" id="{0639E35B-725F-46AE-7CA9-78F5C2F45E29}"/>
              </a:ext>
            </a:extLst>
          </p:cNvPr>
          <p:cNvSpPr/>
          <p:nvPr/>
        </p:nvSpPr>
        <p:spPr>
          <a:xfrm>
            <a:off x="721030" y="5068950"/>
            <a:ext cx="7701940" cy="315850"/>
          </a:xfrm>
          <a:custGeom>
            <a:avLst/>
            <a:gdLst/>
            <a:ahLst/>
            <a:cxnLst/>
            <a:rect l="0" t="0" r="0" b="0"/>
            <a:pathLst>
              <a:path w="7557492" h="2700030">
                <a:moveTo>
                  <a:pt x="0" y="0"/>
                </a:moveTo>
                <a:lnTo>
                  <a:pt x="7557492" y="0"/>
                </a:lnTo>
                <a:lnTo>
                  <a:pt x="7557492" y="2700030"/>
                </a:lnTo>
                <a:lnTo>
                  <a:pt x="0" y="2700030"/>
                </a:lnTo>
                <a:lnTo>
                  <a:pt x="0" y="0"/>
                </a:lnTo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8FDCD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it-IT"/>
          </a:p>
        </p:txBody>
      </p:sp>
      <p:pic>
        <p:nvPicPr>
          <p:cNvPr id="7" name="Immagine 6" descr="Immagine che contiene Carattere, Elementi grafici, logo, testo&#10;&#10;Il contenuto generato dall'IA potrebbe non essere corretto.">
            <a:extLst>
              <a:ext uri="{FF2B5EF4-FFF2-40B4-BE49-F238E27FC236}">
                <a16:creationId xmlns:a16="http://schemas.microsoft.com/office/drawing/2014/main" id="{8DA8FC64-A457-E03A-8067-BD5977D5FA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5100" y="4217519"/>
            <a:ext cx="2520000" cy="81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332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56A44-5F66-9AAA-5822-92B7869F98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6691">
            <a:extLst>
              <a:ext uri="{FF2B5EF4-FFF2-40B4-BE49-F238E27FC236}">
                <a16:creationId xmlns:a16="http://schemas.microsoft.com/office/drawing/2014/main" id="{E30C4932-0AD9-7A57-52ED-D879F86CB82E}"/>
              </a:ext>
            </a:extLst>
          </p:cNvPr>
          <p:cNvSpPr/>
          <p:nvPr/>
        </p:nvSpPr>
        <p:spPr>
          <a:xfrm>
            <a:off x="0" y="472043"/>
            <a:ext cx="9144000" cy="1143000"/>
          </a:xfrm>
          <a:custGeom>
            <a:avLst/>
            <a:gdLst/>
            <a:ahLst/>
            <a:cxnLst/>
            <a:rect l="0" t="0" r="0" b="0"/>
            <a:pathLst>
              <a:path w="7557492" h="2700030">
                <a:moveTo>
                  <a:pt x="0" y="0"/>
                </a:moveTo>
                <a:lnTo>
                  <a:pt x="7557492" y="0"/>
                </a:lnTo>
                <a:lnTo>
                  <a:pt x="7557492" y="2700030"/>
                </a:lnTo>
                <a:lnTo>
                  <a:pt x="0" y="2700030"/>
                </a:lnTo>
                <a:lnTo>
                  <a:pt x="0" y="0"/>
                </a:lnTo>
              </a:path>
            </a:pathLst>
          </a:custGeom>
          <a:solidFill>
            <a:srgbClr val="001A61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8FDCD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8A0141-0DB4-9FF8-D115-E54D06FE7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5297"/>
            <a:ext cx="8229600" cy="1143000"/>
          </a:xfrm>
        </p:spPr>
        <p:txBody>
          <a:bodyPr>
            <a:noAutofit/>
          </a:bodyPr>
          <a:lstStyle/>
          <a:p>
            <a:r>
              <a:rPr lang="it-IT" sz="2400" b="1" dirty="0">
                <a:solidFill>
                  <a:schemeClr val="bg1"/>
                </a:solidFill>
              </a:rPr>
              <a:t>TASK 1.4 – OLIVO E OLTRE </a:t>
            </a:r>
            <a:br>
              <a:rPr lang="it-IT" sz="2400" b="1" dirty="0">
                <a:solidFill>
                  <a:schemeClr val="bg1"/>
                </a:solidFill>
              </a:rPr>
            </a:br>
            <a:r>
              <a:rPr lang="it-IT" sz="2400" b="1" dirty="0">
                <a:solidFill>
                  <a:schemeClr val="bg1"/>
                </a:solidFill>
              </a:rPr>
              <a:t>Task Leader: P. La Notte (CNR-IPSP) </a:t>
            </a:r>
            <a:br>
              <a:rPr lang="it-IT" sz="2400" b="1" dirty="0">
                <a:solidFill>
                  <a:schemeClr val="bg1"/>
                </a:solidFill>
              </a:rPr>
            </a:br>
            <a:r>
              <a:rPr lang="it-IT" sz="2400" b="1" dirty="0">
                <a:solidFill>
                  <a:schemeClr val="bg1"/>
                </a:solidFill>
              </a:rPr>
              <a:t>Ref. Scientifico: T. Miano (CIHEAM Bari)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18E45E-43B4-5634-5143-43246537B3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30848"/>
            <a:ext cx="8229600" cy="48480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b="1" dirty="0">
                <a:solidFill>
                  <a:srgbClr val="001A61"/>
                </a:solidFill>
              </a:rPr>
              <a:t>NUOVI SCENARI PRODUTTIVI POST XYLELLA</a:t>
            </a:r>
          </a:p>
          <a:p>
            <a:pPr lvl="1">
              <a:spcBef>
                <a:spcPts val="0"/>
              </a:spcBef>
            </a:pPr>
            <a:r>
              <a:rPr lang="it-IT" sz="2000" dirty="0">
                <a:solidFill>
                  <a:srgbClr val="001A61"/>
                </a:solidFill>
              </a:rPr>
              <a:t>Fatto ordine nella conoscenza scientifica su Xylella:</a:t>
            </a:r>
          </a:p>
          <a:p>
            <a:pPr marL="1246188" lvl="1" indent="-4000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1A61"/>
                </a:solidFill>
              </a:rPr>
              <a:t>Database 61 progetti di ricerca censiti su Xylella</a:t>
            </a:r>
          </a:p>
          <a:p>
            <a:pPr marL="1246188" lvl="1" indent="-4000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1A61"/>
                </a:solidFill>
              </a:rPr>
              <a:t>Database 313 articoli scientifici indicizzati ISI</a:t>
            </a:r>
          </a:p>
          <a:p>
            <a:pPr marL="1246188" lvl="1" indent="-4000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1A61"/>
                </a:solidFill>
              </a:rPr>
              <a:t>Catalogo 70 colture alternative (&gt;650 pagine)</a:t>
            </a:r>
          </a:p>
          <a:p>
            <a:pPr marL="1246188" lvl="1" indent="-4000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1A61"/>
                </a:solidFill>
              </a:rPr>
              <a:t>Test su 27 specie in condizioni controllate per immunità/ suscettibilità a </a:t>
            </a:r>
            <a:r>
              <a:rPr lang="it-IT" sz="2000" dirty="0" err="1">
                <a:solidFill>
                  <a:srgbClr val="001A61"/>
                </a:solidFill>
              </a:rPr>
              <a:t>Xf</a:t>
            </a:r>
            <a:r>
              <a:rPr lang="it-IT" sz="2000" dirty="0">
                <a:solidFill>
                  <a:srgbClr val="001A61"/>
                </a:solidFill>
              </a:rPr>
              <a:t> ST53</a:t>
            </a:r>
          </a:p>
          <a:p>
            <a:pPr marL="1246188" lvl="1" indent="-4000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1A61"/>
                </a:solidFill>
              </a:rPr>
              <a:t>812 campioni in 131 località</a:t>
            </a:r>
          </a:p>
          <a:p>
            <a:pPr marL="1246188" lvl="1" indent="-4000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1A61"/>
                </a:solidFill>
              </a:rPr>
              <a:t>Chiarimento scientifico e focus su resistenza e tolleranza dell’olivo  al batterio</a:t>
            </a:r>
          </a:p>
          <a:p>
            <a:pPr marL="1246188" lvl="1" indent="-400050">
              <a:buFont typeface="Arial" panose="020B0604020202020204" pitchFamily="34" charset="0"/>
              <a:buChar char="•"/>
            </a:pPr>
            <a:endParaRPr lang="it-IT" sz="2000" dirty="0">
              <a:solidFill>
                <a:srgbClr val="001A61"/>
              </a:solidFill>
            </a:endParaRPr>
          </a:p>
          <a:p>
            <a:pPr marL="0" indent="0" algn="just">
              <a:buNone/>
            </a:pPr>
            <a:r>
              <a:rPr lang="it-IT" sz="2000" dirty="0">
                <a:solidFill>
                  <a:srgbClr val="001A61"/>
                </a:solidFill>
              </a:rPr>
              <a:t>Il Task 1.4 ha sistematizzato 61 progetti e 313 pubblicazioni. Sono state analizzate 70 colture alternative e testate 27 specie contro ST53. 812 campioni in 131 località hanno verificato immunità/suscettibilità. Il focus di 50 pagine chiarisce il concetto di resistenza/tolleranza in olivo.</a:t>
            </a:r>
          </a:p>
          <a:p>
            <a:pPr marL="0" indent="0" algn="just">
              <a:buNone/>
            </a:pPr>
            <a:endParaRPr lang="it-IT" sz="2000" noProof="1">
              <a:solidFill>
                <a:srgbClr val="001A6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0829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C127D-501E-20F5-2696-834D4C256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6691">
            <a:extLst>
              <a:ext uri="{FF2B5EF4-FFF2-40B4-BE49-F238E27FC236}">
                <a16:creationId xmlns:a16="http://schemas.microsoft.com/office/drawing/2014/main" id="{8B9672B6-BA62-FE85-BD9A-AEB8C5FC889B}"/>
              </a:ext>
            </a:extLst>
          </p:cNvPr>
          <p:cNvSpPr/>
          <p:nvPr/>
        </p:nvSpPr>
        <p:spPr>
          <a:xfrm>
            <a:off x="0" y="472043"/>
            <a:ext cx="9144000" cy="1143000"/>
          </a:xfrm>
          <a:custGeom>
            <a:avLst/>
            <a:gdLst/>
            <a:ahLst/>
            <a:cxnLst/>
            <a:rect l="0" t="0" r="0" b="0"/>
            <a:pathLst>
              <a:path w="7557492" h="2700030">
                <a:moveTo>
                  <a:pt x="0" y="0"/>
                </a:moveTo>
                <a:lnTo>
                  <a:pt x="7557492" y="0"/>
                </a:lnTo>
                <a:lnTo>
                  <a:pt x="7557492" y="2700030"/>
                </a:lnTo>
                <a:lnTo>
                  <a:pt x="0" y="2700030"/>
                </a:lnTo>
                <a:lnTo>
                  <a:pt x="0" y="0"/>
                </a:lnTo>
              </a:path>
            </a:pathLst>
          </a:custGeom>
          <a:solidFill>
            <a:srgbClr val="001A61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8FDCD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it-IT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0B77EF-886B-AEA1-1D12-933C95F83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204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sz="2400" b="1" dirty="0">
                <a:solidFill>
                  <a:schemeClr val="bg1"/>
                </a:solidFill>
              </a:rPr>
              <a:t>TASK 1.5 – CONTESTO STORICO CULTURALE</a:t>
            </a:r>
            <a:br>
              <a:rPr lang="it-IT" sz="2400" b="1" dirty="0">
                <a:solidFill>
                  <a:schemeClr val="bg1"/>
                </a:solidFill>
              </a:rPr>
            </a:br>
            <a:r>
              <a:rPr lang="it-IT" sz="2400" b="1" dirty="0">
                <a:solidFill>
                  <a:schemeClr val="bg1"/>
                </a:solidFill>
              </a:rPr>
              <a:t>Task Leader: </a:t>
            </a:r>
            <a:r>
              <a:rPr lang="it-IT" sz="2400" b="1" dirty="0" err="1">
                <a:solidFill>
                  <a:schemeClr val="bg1"/>
                </a:solidFill>
              </a:rPr>
              <a:t>R</a:t>
            </a:r>
            <a:r>
              <a:rPr lang="it-IT" sz="2400" b="1" dirty="0">
                <a:solidFill>
                  <a:schemeClr val="bg1"/>
                </a:solidFill>
              </a:rPr>
              <a:t>. Casciaro </a:t>
            </a:r>
            <a:br>
              <a:rPr lang="it-IT" sz="2400" b="1" dirty="0">
                <a:solidFill>
                  <a:schemeClr val="bg1"/>
                </a:solidFill>
              </a:rPr>
            </a:br>
            <a:r>
              <a:rPr lang="it-IT" sz="2400" b="1" dirty="0">
                <a:solidFill>
                  <a:schemeClr val="bg1"/>
                </a:solidFill>
              </a:rPr>
              <a:t>Ref. Scientifico: </a:t>
            </a:r>
            <a:r>
              <a:rPr lang="it-IT" sz="2400" b="1" dirty="0" err="1">
                <a:solidFill>
                  <a:schemeClr val="bg1"/>
                </a:solidFill>
              </a:rPr>
              <a:t>F</a:t>
            </a:r>
            <a:r>
              <a:rPr lang="it-IT" sz="2400" b="1" dirty="0">
                <a:solidFill>
                  <a:schemeClr val="bg1"/>
                </a:solidFill>
              </a:rPr>
              <a:t>. Pollice (</a:t>
            </a:r>
            <a:r>
              <a:rPr lang="it-IT" sz="2400" b="1" dirty="0" err="1">
                <a:solidFill>
                  <a:schemeClr val="bg1"/>
                </a:solidFill>
              </a:rPr>
              <a:t>Unisalento</a:t>
            </a:r>
            <a:r>
              <a:rPr lang="it-IT" sz="2400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DE534F-B07F-6F4D-07D4-1955339FC9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5851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b="1" dirty="0">
                <a:solidFill>
                  <a:srgbClr val="001A61"/>
                </a:solidFill>
              </a:rPr>
              <a:t>DATI DI CONTESTO</a:t>
            </a:r>
          </a:p>
          <a:p>
            <a:pPr lvl="1" algn="just"/>
            <a:r>
              <a:rPr lang="it-IT" sz="2000" dirty="0">
                <a:solidFill>
                  <a:srgbClr val="001A61"/>
                </a:solidFill>
              </a:rPr>
              <a:t>Censimento architetture rurali e beni culturali</a:t>
            </a:r>
          </a:p>
          <a:p>
            <a:pPr lvl="1" algn="just"/>
            <a:r>
              <a:rPr lang="it-IT" sz="2000" dirty="0">
                <a:solidFill>
                  <a:srgbClr val="001A61"/>
                </a:solidFill>
              </a:rPr>
              <a:t>Banca dati GIS e audiovisiva</a:t>
            </a:r>
          </a:p>
          <a:p>
            <a:pPr lvl="1" algn="just"/>
            <a:r>
              <a:rPr lang="it-IT" sz="2000" dirty="0">
                <a:solidFill>
                  <a:srgbClr val="001A61"/>
                </a:solidFill>
              </a:rPr>
              <a:t>Strumenti per riuso sostenibile e la valorizzazione del patrimonio rurale</a:t>
            </a:r>
          </a:p>
          <a:p>
            <a:pPr marL="11113" lvl="1" indent="0" algn="just">
              <a:buNone/>
            </a:pPr>
            <a:endParaRPr lang="it-IT" sz="2000" dirty="0">
              <a:solidFill>
                <a:srgbClr val="001A61"/>
              </a:solidFill>
            </a:endParaRPr>
          </a:p>
          <a:p>
            <a:pPr marL="11113" lvl="1" indent="0" algn="just">
              <a:buNone/>
            </a:pPr>
            <a:r>
              <a:rPr lang="it-IT" sz="2000" dirty="0">
                <a:solidFill>
                  <a:srgbClr val="001A61"/>
                </a:solidFill>
              </a:rPr>
              <a:t>Per affermare il principio che la rigenerazione non è solo agricola, il patrimonio rurale è stato analizzato con dataset territoriali e modelli </a:t>
            </a:r>
            <a:r>
              <a:rPr lang="it-IT" sz="2000" dirty="0" err="1">
                <a:solidFill>
                  <a:srgbClr val="001A61"/>
                </a:solidFill>
              </a:rPr>
              <a:t>multicriteriali</a:t>
            </a:r>
            <a:r>
              <a:rPr lang="it-IT" sz="2000" dirty="0">
                <a:solidFill>
                  <a:srgbClr val="001A61"/>
                </a:solidFill>
              </a:rPr>
              <a:t> ossia sono state censite architetture rurali, costruite banche dati GIS e valorizzato il patrimonio identitario. Inoltre, è stato sviluppato un modello paesaggistico-agroturistico dinamico orientato alla multifunzionalità e alla resilienza territoriale.</a:t>
            </a:r>
          </a:p>
          <a:p>
            <a:pPr marL="0" indent="0" algn="just">
              <a:buNone/>
            </a:pPr>
            <a:endParaRPr lang="it-IT" sz="2000" noProof="1">
              <a:solidFill>
                <a:srgbClr val="001A6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5299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0AEB3E-0E6C-50F7-FCD2-A94CF7CB5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691">
            <a:extLst>
              <a:ext uri="{FF2B5EF4-FFF2-40B4-BE49-F238E27FC236}">
                <a16:creationId xmlns:a16="http://schemas.microsoft.com/office/drawing/2014/main" id="{C323B78B-12AA-E7A5-D35A-0EBF83D6EA68}"/>
              </a:ext>
            </a:extLst>
          </p:cNvPr>
          <p:cNvSpPr/>
          <p:nvPr/>
        </p:nvSpPr>
        <p:spPr>
          <a:xfrm>
            <a:off x="0" y="1066799"/>
            <a:ext cx="9144000" cy="548243"/>
          </a:xfrm>
          <a:custGeom>
            <a:avLst/>
            <a:gdLst/>
            <a:ahLst/>
            <a:cxnLst/>
            <a:rect l="0" t="0" r="0" b="0"/>
            <a:pathLst>
              <a:path w="7557492" h="2700030">
                <a:moveTo>
                  <a:pt x="0" y="0"/>
                </a:moveTo>
                <a:lnTo>
                  <a:pt x="7557492" y="0"/>
                </a:lnTo>
                <a:lnTo>
                  <a:pt x="7557492" y="2700030"/>
                </a:lnTo>
                <a:lnTo>
                  <a:pt x="0" y="2700030"/>
                </a:lnTo>
                <a:lnTo>
                  <a:pt x="0" y="0"/>
                </a:lnTo>
              </a:path>
            </a:pathLst>
          </a:custGeom>
          <a:solidFill>
            <a:srgbClr val="001A61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8FDCD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52B727-6F48-A20A-83AD-25D04E146C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66018"/>
            <a:ext cx="8229600" cy="4525963"/>
          </a:xfrm>
        </p:spPr>
        <p:txBody>
          <a:bodyPr>
            <a:normAutofit/>
          </a:bodyPr>
          <a:lstStyle/>
          <a:p>
            <a:pPr marL="0" lvl="0" indent="0" algn="just" defTabSz="914400" eaLnBrk="0" fontAlgn="base" hangingPunct="0">
              <a:spcBef>
                <a:spcPts val="0"/>
              </a:spcBef>
              <a:buNone/>
            </a:pPr>
            <a:r>
              <a:rPr lang="it-IT" altLang="it-IT" sz="2000" b="1" dirty="0">
                <a:solidFill>
                  <a:schemeClr val="bg1"/>
                </a:solidFill>
              </a:rPr>
              <a:t>AREA 2 – CAPITALE NATURALE, BIODIVERSITÀ E SISTEMA OSSERVATIVO</a:t>
            </a:r>
          </a:p>
          <a:p>
            <a:pPr marL="0" lvl="0" indent="0" algn="just" defTabSz="914400" eaLnBrk="0" fontAlgn="base" hangingPunct="0">
              <a:spcBef>
                <a:spcPts val="0"/>
              </a:spcBef>
              <a:buNone/>
            </a:pPr>
            <a:endParaRPr lang="it-IT" altLang="it-IT" sz="2000" b="1" dirty="0">
              <a:solidFill>
                <a:srgbClr val="001A61"/>
              </a:solidFill>
            </a:endParaRPr>
          </a:p>
          <a:p>
            <a:pPr marL="0" lvl="0" indent="0" algn="just" defTabSz="914400" eaLnBrk="0" fontAlgn="base" hangingPunct="0">
              <a:spcBef>
                <a:spcPts val="0"/>
              </a:spcBef>
              <a:buNone/>
            </a:pPr>
            <a:r>
              <a:rPr lang="it-IT" altLang="it-IT" sz="2000" dirty="0">
                <a:solidFill>
                  <a:srgbClr val="001A61"/>
                </a:solidFill>
              </a:rPr>
              <a:t>Obiettivo:</a:t>
            </a:r>
          </a:p>
          <a:p>
            <a:pPr marL="0" lvl="0" indent="0" algn="just" defTabSz="914400" eaLnBrk="0" fontAlgn="base" hangingPunct="0">
              <a:spcBef>
                <a:spcPts val="0"/>
              </a:spcBef>
              <a:buNone/>
            </a:pPr>
            <a:r>
              <a:rPr lang="it-IT" altLang="it-IT" sz="2000" dirty="0">
                <a:solidFill>
                  <a:srgbClr val="001A61"/>
                </a:solidFill>
              </a:rPr>
              <a:t>Valutare lo stato delle risorse naturali (suolo, acqua, biodiversità, paesaggio) e definire strumenti tecnici e digitali per sopportare una rigenerazione agroecologica basata su evidenze scientifiche.</a:t>
            </a:r>
          </a:p>
          <a:p>
            <a:pPr marL="0" indent="0" algn="just">
              <a:spcBef>
                <a:spcPts val="0"/>
              </a:spcBef>
              <a:buNone/>
            </a:pPr>
            <a:endParaRPr lang="it-IT" altLang="it-IT" sz="2000" dirty="0">
              <a:solidFill>
                <a:srgbClr val="001A61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it-IT" altLang="it-IT" sz="2000" dirty="0">
                <a:solidFill>
                  <a:srgbClr val="001A61"/>
                </a:solidFill>
              </a:rPr>
              <a:t>Task: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it-IT" altLang="it-IT" sz="2000" dirty="0">
                <a:solidFill>
                  <a:srgbClr val="001A61"/>
                </a:solidFill>
              </a:rPr>
              <a:t>2.1 – Risorse Idriche e Suolo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it-IT" altLang="it-IT" sz="2000" dirty="0">
                <a:solidFill>
                  <a:srgbClr val="001A61"/>
                </a:solidFill>
              </a:rPr>
              <a:t>2.2 – Biodiversità, Sistemi Agronomici e Forestali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it-IT" altLang="it-IT" sz="2000" dirty="0">
                <a:solidFill>
                  <a:srgbClr val="001A61"/>
                </a:solidFill>
              </a:rPr>
              <a:t>2.3 – Paesaggi e Servizi Ecosistemici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it-IT" altLang="it-IT" sz="2000" dirty="0">
                <a:solidFill>
                  <a:srgbClr val="001A61"/>
                </a:solidFill>
              </a:rPr>
              <a:t>2.4 – Sistema Osservativo Integrato</a:t>
            </a:r>
          </a:p>
          <a:p>
            <a:pPr marL="0" indent="0" algn="just">
              <a:buNone/>
            </a:pPr>
            <a:endParaRPr lang="it-IT" sz="2000" dirty="0">
              <a:solidFill>
                <a:srgbClr val="001A6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6541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6691">
            <a:extLst>
              <a:ext uri="{FF2B5EF4-FFF2-40B4-BE49-F238E27FC236}">
                <a16:creationId xmlns:a16="http://schemas.microsoft.com/office/drawing/2014/main" id="{7998421E-7197-55D1-D6B4-29C6A8B9F3B2}"/>
              </a:ext>
            </a:extLst>
          </p:cNvPr>
          <p:cNvSpPr/>
          <p:nvPr/>
        </p:nvSpPr>
        <p:spPr>
          <a:xfrm>
            <a:off x="0" y="472043"/>
            <a:ext cx="9144000" cy="1143000"/>
          </a:xfrm>
          <a:custGeom>
            <a:avLst/>
            <a:gdLst/>
            <a:ahLst/>
            <a:cxnLst/>
            <a:rect l="0" t="0" r="0" b="0"/>
            <a:pathLst>
              <a:path w="7557492" h="2700030">
                <a:moveTo>
                  <a:pt x="0" y="0"/>
                </a:moveTo>
                <a:lnTo>
                  <a:pt x="7557492" y="0"/>
                </a:lnTo>
                <a:lnTo>
                  <a:pt x="7557492" y="2700030"/>
                </a:lnTo>
                <a:lnTo>
                  <a:pt x="0" y="2700030"/>
                </a:lnTo>
                <a:lnTo>
                  <a:pt x="0" y="0"/>
                </a:lnTo>
              </a:path>
            </a:pathLst>
          </a:custGeom>
          <a:solidFill>
            <a:srgbClr val="001A61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8FDCD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it-IT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2042"/>
            <a:ext cx="8229600" cy="1128157"/>
          </a:xfrm>
        </p:spPr>
        <p:txBody>
          <a:bodyPr>
            <a:noAutofit/>
          </a:bodyPr>
          <a:lstStyle/>
          <a:p>
            <a:r>
              <a:rPr lang="it-IT" sz="2400" b="1" dirty="0">
                <a:solidFill>
                  <a:schemeClr val="bg1"/>
                </a:solidFill>
              </a:rPr>
              <a:t>TASK 2.1 – RISORSE IDRICHE E SUOLO</a:t>
            </a:r>
            <a:br>
              <a:rPr lang="it-IT" sz="2400" b="1" dirty="0">
                <a:solidFill>
                  <a:schemeClr val="bg1"/>
                </a:solidFill>
              </a:rPr>
            </a:br>
            <a:r>
              <a:rPr lang="it-IT" sz="2400" b="1" dirty="0">
                <a:solidFill>
                  <a:schemeClr val="bg1"/>
                </a:solidFill>
              </a:rPr>
              <a:t>Task Leader: D. Mondelli </a:t>
            </a:r>
            <a:br>
              <a:rPr lang="it-IT" sz="2400" b="1" dirty="0">
                <a:solidFill>
                  <a:schemeClr val="bg1"/>
                </a:solidFill>
              </a:rPr>
            </a:br>
            <a:r>
              <a:rPr lang="it-IT" sz="2400" b="1" dirty="0">
                <a:solidFill>
                  <a:schemeClr val="bg1"/>
                </a:solidFill>
              </a:rPr>
              <a:t>Ref. Scientifico: T. Miano (CIHEAM Bari)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56460"/>
            <a:ext cx="8229600" cy="4525963"/>
          </a:xfrm>
        </p:spPr>
        <p:txBody>
          <a:bodyPr>
            <a:normAutofit/>
          </a:bodyPr>
          <a:lstStyle/>
          <a:p>
            <a:pPr marL="46038" lvl="1" indent="-34925">
              <a:buNone/>
            </a:pPr>
            <a:r>
              <a:rPr lang="it-IT" sz="2000" b="1" dirty="0">
                <a:solidFill>
                  <a:srgbClr val="001A61"/>
                </a:solidFill>
              </a:rPr>
              <a:t>ACQUA E SUOLO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125 suoli e 117 profili idrici analizzati 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Buona qualità chimica 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Fertilità biologica migliorabile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Regenerative Readiness Index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Mappe di vocazionalità integrate in DAJS Atlas</a:t>
            </a:r>
          </a:p>
          <a:p>
            <a:pPr marL="457200" lvl="1" indent="0">
              <a:buNone/>
            </a:pPr>
            <a:endParaRPr lang="it-IT" sz="2000" dirty="0">
              <a:solidFill>
                <a:srgbClr val="001A61"/>
              </a:solidFill>
            </a:endParaRPr>
          </a:p>
          <a:p>
            <a:pPr marL="11113" lvl="1" indent="0" algn="just">
              <a:buNone/>
            </a:pPr>
            <a:r>
              <a:rPr lang="it-IT" sz="2000" dirty="0">
                <a:solidFill>
                  <a:srgbClr val="001A61"/>
                </a:solidFill>
              </a:rPr>
              <a:t>Sono stati analizzato 125 suoli e 117 profili idrici. Le analisi pedologiche e idriche hanno evidenziato potenzialità rigenerative. </a:t>
            </a:r>
          </a:p>
          <a:p>
            <a:pPr marL="11113" lvl="1" indent="0" algn="just">
              <a:buNone/>
            </a:pPr>
            <a:r>
              <a:rPr lang="it-IT" sz="2000" dirty="0">
                <a:solidFill>
                  <a:srgbClr val="001A61"/>
                </a:solidFill>
              </a:rPr>
              <a:t>Il </a:t>
            </a:r>
            <a:r>
              <a:rPr lang="it-IT" sz="2000" dirty="0" err="1">
                <a:solidFill>
                  <a:srgbClr val="001A61"/>
                </a:solidFill>
              </a:rPr>
              <a:t>Regenerative</a:t>
            </a:r>
            <a:r>
              <a:rPr lang="it-IT" sz="2000" dirty="0">
                <a:solidFill>
                  <a:srgbClr val="001A61"/>
                </a:solidFill>
              </a:rPr>
              <a:t> Readiness Index (Indice di prontezza rigenerativa) consente di individuare le aree prioritarie di intervento.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7DF629-3C5F-A407-F156-612729563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6691">
            <a:extLst>
              <a:ext uri="{FF2B5EF4-FFF2-40B4-BE49-F238E27FC236}">
                <a16:creationId xmlns:a16="http://schemas.microsoft.com/office/drawing/2014/main" id="{1E9A25D1-B609-C7E9-1EDC-7DCE44AEED0C}"/>
              </a:ext>
            </a:extLst>
          </p:cNvPr>
          <p:cNvSpPr/>
          <p:nvPr/>
        </p:nvSpPr>
        <p:spPr>
          <a:xfrm>
            <a:off x="0" y="472043"/>
            <a:ext cx="9144000" cy="1143000"/>
          </a:xfrm>
          <a:custGeom>
            <a:avLst/>
            <a:gdLst/>
            <a:ahLst/>
            <a:cxnLst/>
            <a:rect l="0" t="0" r="0" b="0"/>
            <a:pathLst>
              <a:path w="7557492" h="2700030">
                <a:moveTo>
                  <a:pt x="0" y="0"/>
                </a:moveTo>
                <a:lnTo>
                  <a:pt x="7557492" y="0"/>
                </a:lnTo>
                <a:lnTo>
                  <a:pt x="7557492" y="2700030"/>
                </a:lnTo>
                <a:lnTo>
                  <a:pt x="0" y="2700030"/>
                </a:lnTo>
                <a:lnTo>
                  <a:pt x="0" y="0"/>
                </a:lnTo>
              </a:path>
            </a:pathLst>
          </a:custGeom>
          <a:solidFill>
            <a:srgbClr val="001A61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8FDCD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it-IT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765851-CF95-8145-C89A-9A2EFDF39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2042"/>
            <a:ext cx="8229600" cy="1128157"/>
          </a:xfrm>
        </p:spPr>
        <p:txBody>
          <a:bodyPr>
            <a:noAutofit/>
          </a:bodyPr>
          <a:lstStyle/>
          <a:p>
            <a:r>
              <a:rPr lang="it-IT" sz="2400" b="1" dirty="0">
                <a:solidFill>
                  <a:schemeClr val="bg1"/>
                </a:solidFill>
              </a:rPr>
              <a:t>TASK 2.2 – BIODIVERSITÀ E SISTEMI AGRONOMICI</a:t>
            </a:r>
            <a:br>
              <a:rPr lang="it-IT" sz="2400" b="1" dirty="0">
                <a:solidFill>
                  <a:schemeClr val="bg1"/>
                </a:solidFill>
              </a:rPr>
            </a:br>
            <a:r>
              <a:rPr lang="it-IT" sz="2400" b="1" dirty="0">
                <a:solidFill>
                  <a:schemeClr val="bg1"/>
                </a:solidFill>
              </a:rPr>
              <a:t>Task Leader: S. Pavan (</a:t>
            </a:r>
            <a:r>
              <a:rPr lang="it-IT" sz="2400" b="1" dirty="0" err="1">
                <a:solidFill>
                  <a:schemeClr val="bg1"/>
                </a:solidFill>
              </a:rPr>
              <a:t>Uniba</a:t>
            </a:r>
            <a:r>
              <a:rPr lang="it-IT" sz="2400" b="1" dirty="0">
                <a:solidFill>
                  <a:schemeClr val="bg1"/>
                </a:solidFill>
              </a:rPr>
              <a:t>) </a:t>
            </a:r>
            <a:br>
              <a:rPr lang="it-IT" sz="2400" b="1" dirty="0">
                <a:solidFill>
                  <a:schemeClr val="bg1"/>
                </a:solidFill>
              </a:rPr>
            </a:br>
            <a:r>
              <a:rPr lang="it-IT" sz="2400" b="1" dirty="0">
                <a:solidFill>
                  <a:schemeClr val="bg1"/>
                </a:solidFill>
              </a:rPr>
              <a:t>Ref. Scientifico: T. Miano (CIHEAM Bari)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B04BD4-E1F4-CF1F-6688-690CB96ED1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56460"/>
            <a:ext cx="8229600" cy="4525963"/>
          </a:xfrm>
        </p:spPr>
        <p:txBody>
          <a:bodyPr>
            <a:normAutofit/>
          </a:bodyPr>
          <a:lstStyle/>
          <a:p>
            <a:pPr marL="46038" lvl="1" indent="-34925">
              <a:buNone/>
            </a:pPr>
            <a:r>
              <a:rPr lang="it-IT" sz="2000" b="1" dirty="0">
                <a:solidFill>
                  <a:srgbClr val="001A61"/>
                </a:solidFill>
              </a:rPr>
              <a:t>BIODIVERSITÀ</a:t>
            </a:r>
          </a:p>
          <a:p>
            <a:pPr lvl="1"/>
            <a:r>
              <a:rPr lang="it-IT" sz="2000" dirty="0">
                <a:solidFill>
                  <a:srgbClr val="001A61"/>
                </a:solidFill>
              </a:rPr>
              <a:t>81 varietà olivo analizzate – genotipi tolleranti individuati</a:t>
            </a:r>
          </a:p>
          <a:p>
            <a:pPr lvl="1"/>
            <a:r>
              <a:rPr lang="it-IT" sz="2000" dirty="0">
                <a:solidFill>
                  <a:srgbClr val="001A61"/>
                </a:solidFill>
              </a:rPr>
              <a:t>474 organismi fitosanitari catalogati</a:t>
            </a:r>
          </a:p>
          <a:p>
            <a:pPr lvl="1"/>
            <a:r>
              <a:rPr lang="it-IT" sz="2000" dirty="0">
                <a:solidFill>
                  <a:srgbClr val="001A61"/>
                </a:solidFill>
              </a:rPr>
              <a:t>Melograno coltura più vocata (270.000 ha)</a:t>
            </a:r>
          </a:p>
          <a:p>
            <a:pPr lvl="1"/>
            <a:r>
              <a:rPr lang="it-IT" sz="2000" dirty="0">
                <a:solidFill>
                  <a:srgbClr val="001A61"/>
                </a:solidFill>
              </a:rPr>
              <a:t>Sperimentazioni su leguminose, piretro, cotone Adora</a:t>
            </a:r>
          </a:p>
          <a:p>
            <a:pPr lvl="1"/>
            <a:r>
              <a:rPr lang="it-IT" sz="2000" dirty="0">
                <a:solidFill>
                  <a:srgbClr val="001A61"/>
                </a:solidFill>
              </a:rPr>
              <a:t>Paesaggi ad alta naturalità meno colpiti</a:t>
            </a:r>
          </a:p>
          <a:p>
            <a:pPr marL="11113" lvl="1" indent="0">
              <a:buNone/>
            </a:pPr>
            <a:endParaRPr lang="it-IT" sz="2000" dirty="0">
              <a:solidFill>
                <a:srgbClr val="001A61"/>
              </a:solidFill>
            </a:endParaRPr>
          </a:p>
          <a:p>
            <a:pPr marL="0" indent="0" algn="just">
              <a:buNone/>
            </a:pPr>
            <a:r>
              <a:rPr lang="it-IT" sz="2000" dirty="0">
                <a:solidFill>
                  <a:srgbClr val="001A61"/>
                </a:solidFill>
              </a:rPr>
              <a:t>Sono state analizzate 81 varietà di olivo e 474 organismi fitosanitari. Sperimentazioni su cece, pisello, fava, lenticchia, piretro e cotone (varietà Adora) evidenziano concrete possibilità di diversificazione.</a:t>
            </a:r>
          </a:p>
        </p:txBody>
      </p:sp>
    </p:spTree>
    <p:extLst>
      <p:ext uri="{BB962C8B-B14F-4D97-AF65-F5344CB8AC3E}">
        <p14:creationId xmlns:p14="http://schemas.microsoft.com/office/powerpoint/2010/main" val="16417461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6691">
            <a:extLst>
              <a:ext uri="{FF2B5EF4-FFF2-40B4-BE49-F238E27FC236}">
                <a16:creationId xmlns:a16="http://schemas.microsoft.com/office/drawing/2014/main" id="{9CA73442-6F8F-5D84-FA47-F2B3C4A8F8C9}"/>
              </a:ext>
            </a:extLst>
          </p:cNvPr>
          <p:cNvSpPr/>
          <p:nvPr/>
        </p:nvSpPr>
        <p:spPr>
          <a:xfrm>
            <a:off x="0" y="472043"/>
            <a:ext cx="9144000" cy="1143000"/>
          </a:xfrm>
          <a:custGeom>
            <a:avLst/>
            <a:gdLst/>
            <a:ahLst/>
            <a:cxnLst/>
            <a:rect l="0" t="0" r="0" b="0"/>
            <a:pathLst>
              <a:path w="7557492" h="2700030">
                <a:moveTo>
                  <a:pt x="0" y="0"/>
                </a:moveTo>
                <a:lnTo>
                  <a:pt x="7557492" y="0"/>
                </a:lnTo>
                <a:lnTo>
                  <a:pt x="7557492" y="2700030"/>
                </a:lnTo>
                <a:lnTo>
                  <a:pt x="0" y="2700030"/>
                </a:lnTo>
                <a:lnTo>
                  <a:pt x="0" y="0"/>
                </a:lnTo>
              </a:path>
            </a:pathLst>
          </a:custGeom>
          <a:solidFill>
            <a:srgbClr val="001A61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8FDCD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it-IT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2042"/>
            <a:ext cx="8229600" cy="1143000"/>
          </a:xfrm>
        </p:spPr>
        <p:txBody>
          <a:bodyPr>
            <a:noAutofit/>
          </a:bodyPr>
          <a:lstStyle/>
          <a:p>
            <a:r>
              <a:rPr lang="it-IT" sz="2400" b="1" dirty="0">
                <a:solidFill>
                  <a:schemeClr val="bg1"/>
                </a:solidFill>
              </a:rPr>
              <a:t>TASK 2.3 – PAESAGGI E SERVIZI ECOSISTEMICI</a:t>
            </a:r>
            <a:br>
              <a:rPr lang="it-IT" sz="2400" b="1" dirty="0">
                <a:solidFill>
                  <a:schemeClr val="bg1"/>
                </a:solidFill>
              </a:rPr>
            </a:br>
            <a:r>
              <a:rPr lang="it-IT" sz="2400" b="1" noProof="1">
                <a:solidFill>
                  <a:schemeClr val="bg1"/>
                </a:solidFill>
              </a:rPr>
              <a:t>Task Leader: I. Petrosillo </a:t>
            </a:r>
            <a:br>
              <a:rPr lang="it-IT" sz="2400" b="1" noProof="1">
                <a:solidFill>
                  <a:schemeClr val="bg1"/>
                </a:solidFill>
              </a:rPr>
            </a:br>
            <a:r>
              <a:rPr lang="it-IT" sz="2400" b="1" noProof="1">
                <a:solidFill>
                  <a:schemeClr val="bg1"/>
                </a:solidFill>
              </a:rPr>
              <a:t>Ref. Scientifico: F. Pollice (Unisalento)</a:t>
            </a:r>
            <a:endParaRPr lang="it-IT" sz="24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1960"/>
            <a:ext cx="8229600" cy="4525963"/>
          </a:xfrm>
        </p:spPr>
        <p:txBody>
          <a:bodyPr>
            <a:normAutofit/>
          </a:bodyPr>
          <a:lstStyle/>
          <a:p>
            <a:pPr marL="11113" lvl="1" indent="0">
              <a:buNone/>
            </a:pPr>
            <a:r>
              <a:rPr lang="it-IT" sz="2000" b="1" dirty="0">
                <a:solidFill>
                  <a:srgbClr val="001A61"/>
                </a:solidFill>
              </a:rPr>
              <a:t>PAESAGGIO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Mappatura dei servizi ecosistemici 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Analisi SWOT e modelli multicriteriali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Valorizzazione multifunzionalità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Integrazione turismo-agricoltura</a:t>
            </a:r>
          </a:p>
          <a:p>
            <a:pPr marL="457200" lvl="1" indent="0">
              <a:buNone/>
            </a:pPr>
            <a:endParaRPr lang="it-IT" sz="2000" dirty="0">
              <a:solidFill>
                <a:srgbClr val="001A61"/>
              </a:solidFill>
            </a:endParaRPr>
          </a:p>
          <a:p>
            <a:pPr marL="11113" lvl="1" indent="0" algn="just">
              <a:buNone/>
            </a:pPr>
            <a:r>
              <a:rPr lang="it-IT" sz="2000" dirty="0">
                <a:solidFill>
                  <a:srgbClr val="001A61"/>
                </a:solidFill>
              </a:rPr>
              <a:t>Sono stati mappati i servizi ecosistemici per dimostrare che il paesaggio produce non solo cibo, ma regolazione climatica, tutela della biodiversità e valore culturale.</a:t>
            </a:r>
          </a:p>
          <a:p>
            <a:pPr marL="11113" lvl="1" indent="0" algn="just">
              <a:buNone/>
            </a:pPr>
            <a:r>
              <a:rPr lang="it-IT" sz="2000" dirty="0">
                <a:solidFill>
                  <a:srgbClr val="001A61"/>
                </a:solidFill>
              </a:rPr>
              <a:t>Il Task ha superato la visione mono-produttiva, introducendo modelli decisionali per il recupero dei paesaggi degradati e l’integrazione con turismo e cultura.</a:t>
            </a:r>
          </a:p>
          <a:p>
            <a:pPr marL="11113" lvl="1" indent="0" algn="just">
              <a:buNone/>
            </a:pPr>
            <a:endParaRPr sz="2000" dirty="0">
              <a:solidFill>
                <a:srgbClr val="001A6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6691">
            <a:extLst>
              <a:ext uri="{FF2B5EF4-FFF2-40B4-BE49-F238E27FC236}">
                <a16:creationId xmlns:a16="http://schemas.microsoft.com/office/drawing/2014/main" id="{2F3B5729-DD36-3FE1-2796-92982C4180DA}"/>
              </a:ext>
            </a:extLst>
          </p:cNvPr>
          <p:cNvSpPr/>
          <p:nvPr/>
        </p:nvSpPr>
        <p:spPr>
          <a:xfrm>
            <a:off x="0" y="472043"/>
            <a:ext cx="9144000" cy="1143000"/>
          </a:xfrm>
          <a:custGeom>
            <a:avLst/>
            <a:gdLst/>
            <a:ahLst/>
            <a:cxnLst/>
            <a:rect l="0" t="0" r="0" b="0"/>
            <a:pathLst>
              <a:path w="7557492" h="2700030">
                <a:moveTo>
                  <a:pt x="0" y="0"/>
                </a:moveTo>
                <a:lnTo>
                  <a:pt x="7557492" y="0"/>
                </a:lnTo>
                <a:lnTo>
                  <a:pt x="7557492" y="2700030"/>
                </a:lnTo>
                <a:lnTo>
                  <a:pt x="0" y="2700030"/>
                </a:lnTo>
                <a:lnTo>
                  <a:pt x="0" y="0"/>
                </a:lnTo>
              </a:path>
            </a:pathLst>
          </a:custGeom>
          <a:solidFill>
            <a:srgbClr val="001A61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8FDCD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it-IT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2043"/>
            <a:ext cx="8229600" cy="1143000"/>
          </a:xfrm>
        </p:spPr>
        <p:txBody>
          <a:bodyPr>
            <a:noAutofit/>
          </a:bodyPr>
          <a:lstStyle/>
          <a:p>
            <a:r>
              <a:rPr lang="it-IT" sz="2400" b="1" noProof="1">
                <a:solidFill>
                  <a:schemeClr val="bg1"/>
                </a:solidFill>
              </a:rPr>
              <a:t>TASK 2.4 – SISTEMA OSSERVATIVO INTEGRATO</a:t>
            </a:r>
            <a:br>
              <a:rPr lang="it-IT" sz="2400" b="1" noProof="1">
                <a:solidFill>
                  <a:schemeClr val="bg1"/>
                </a:solidFill>
              </a:rPr>
            </a:br>
            <a:r>
              <a:rPr lang="it-IT" sz="2400" b="1" noProof="1">
                <a:solidFill>
                  <a:schemeClr val="bg1"/>
                </a:solidFill>
              </a:rPr>
              <a:t>Task Leader: L. Patrono </a:t>
            </a:r>
            <a:br>
              <a:rPr lang="it-IT" sz="2400" b="1" noProof="1">
                <a:solidFill>
                  <a:schemeClr val="bg1"/>
                </a:solidFill>
              </a:rPr>
            </a:br>
            <a:r>
              <a:rPr lang="it-IT" sz="2400" b="1" noProof="1">
                <a:solidFill>
                  <a:schemeClr val="bg1"/>
                </a:solidFill>
              </a:rPr>
              <a:t>Ref. Scientifico: F. Pollice (Unisalento)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16760"/>
            <a:ext cx="8229600" cy="4525963"/>
          </a:xfrm>
        </p:spPr>
        <p:txBody>
          <a:bodyPr>
            <a:normAutofit/>
          </a:bodyPr>
          <a:lstStyle/>
          <a:p>
            <a:pPr marL="11113" lvl="1" indent="0">
              <a:buNone/>
            </a:pPr>
            <a:r>
              <a:rPr lang="it-IT" sz="2000" b="1" dirty="0">
                <a:solidFill>
                  <a:srgbClr val="001A61"/>
                </a:solidFill>
              </a:rPr>
              <a:t>INTERFACCIA LIFEWATCH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Infrastruttura digitale interoperabile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Dashboard web-GIS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Geodataset climatici e ambientali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Integrazione con infrastrutture europee (LifeWatch)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Supporto permanente alla governance territoriale</a:t>
            </a:r>
          </a:p>
          <a:p>
            <a:pPr lvl="1"/>
            <a:endParaRPr lang="it-IT" sz="2000" dirty="0">
              <a:solidFill>
                <a:srgbClr val="001A61"/>
              </a:solidFill>
            </a:endParaRPr>
          </a:p>
          <a:p>
            <a:pPr marL="0" indent="0">
              <a:buNone/>
            </a:pPr>
            <a:r>
              <a:rPr lang="it-IT" sz="2000" dirty="0">
                <a:solidFill>
                  <a:srgbClr val="001A61"/>
                </a:solidFill>
              </a:rPr>
              <a:t>È stato sviluppato un sistema interoperabile per consultazione, estrazione dati e supporto decisionale permanente.</a:t>
            </a:r>
          </a:p>
          <a:p>
            <a:pPr marL="11113" lvl="1" indent="0">
              <a:buNone/>
            </a:pPr>
            <a:endParaRPr lang="it-IT" sz="2000" dirty="0">
              <a:solidFill>
                <a:srgbClr val="001A6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880800-0F30-F759-7AF9-50B04EA0E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691">
            <a:extLst>
              <a:ext uri="{FF2B5EF4-FFF2-40B4-BE49-F238E27FC236}">
                <a16:creationId xmlns:a16="http://schemas.microsoft.com/office/drawing/2014/main" id="{3881716E-DE0A-3CB3-E3D1-FEA92BB14EAB}"/>
              </a:ext>
            </a:extLst>
          </p:cNvPr>
          <p:cNvSpPr/>
          <p:nvPr/>
        </p:nvSpPr>
        <p:spPr>
          <a:xfrm>
            <a:off x="0" y="1094899"/>
            <a:ext cx="9144000" cy="520144"/>
          </a:xfrm>
          <a:custGeom>
            <a:avLst/>
            <a:gdLst/>
            <a:ahLst/>
            <a:cxnLst/>
            <a:rect l="0" t="0" r="0" b="0"/>
            <a:pathLst>
              <a:path w="7557492" h="2700030">
                <a:moveTo>
                  <a:pt x="0" y="0"/>
                </a:moveTo>
                <a:lnTo>
                  <a:pt x="7557492" y="0"/>
                </a:lnTo>
                <a:lnTo>
                  <a:pt x="7557492" y="2700030"/>
                </a:lnTo>
                <a:lnTo>
                  <a:pt x="0" y="2700030"/>
                </a:lnTo>
                <a:lnTo>
                  <a:pt x="0" y="0"/>
                </a:lnTo>
              </a:path>
            </a:pathLst>
          </a:custGeom>
          <a:solidFill>
            <a:srgbClr val="001A61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8FDCD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5E7E122-9417-B68E-ABB0-60EAA6D0EF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37138"/>
            <a:ext cx="8229600" cy="4525963"/>
          </a:xfrm>
        </p:spPr>
        <p:txBody>
          <a:bodyPr>
            <a:normAutofit/>
          </a:bodyPr>
          <a:lstStyle/>
          <a:p>
            <a:pPr marL="0" lvl="0" indent="0" algn="just" defTabSz="914400" eaLnBrk="0" fontAlgn="base" hangingPunct="0">
              <a:spcBef>
                <a:spcPts val="0"/>
              </a:spcBef>
              <a:buNone/>
            </a:pPr>
            <a:r>
              <a:rPr lang="it-IT" altLang="it-IT" sz="2000" b="1" dirty="0">
                <a:solidFill>
                  <a:schemeClr val="bg1"/>
                </a:solidFill>
              </a:rPr>
              <a:t>AREA 3 – SCENARI CLIMATICI E CARBON NEUTRALITY</a:t>
            </a:r>
          </a:p>
          <a:p>
            <a:pPr marL="0" lvl="0" indent="0" algn="just" defTabSz="914400" eaLnBrk="0" fontAlgn="base" hangingPunct="0">
              <a:spcBef>
                <a:spcPts val="0"/>
              </a:spcBef>
              <a:buNone/>
            </a:pPr>
            <a:endParaRPr lang="it-IT" altLang="it-IT" sz="2000" b="1" dirty="0">
              <a:solidFill>
                <a:srgbClr val="001A61"/>
              </a:solidFill>
            </a:endParaRPr>
          </a:p>
          <a:p>
            <a:pPr marL="0" lvl="0" indent="0" algn="just" defTabSz="914400" eaLnBrk="0" fontAlgn="base" hangingPunct="0">
              <a:spcBef>
                <a:spcPts val="0"/>
              </a:spcBef>
              <a:buNone/>
            </a:pPr>
            <a:r>
              <a:rPr lang="it-IT" altLang="it-IT" sz="2000" dirty="0">
                <a:solidFill>
                  <a:srgbClr val="001A61"/>
                </a:solidFill>
              </a:rPr>
              <a:t>Obiettivo:</a:t>
            </a:r>
          </a:p>
          <a:p>
            <a:pPr marL="0" lvl="0" indent="0" algn="just" defTabSz="914400" eaLnBrk="0" fontAlgn="base" hangingPunct="0">
              <a:spcBef>
                <a:spcPts val="0"/>
              </a:spcBef>
              <a:buNone/>
            </a:pPr>
            <a:r>
              <a:rPr lang="it-IT" altLang="it-IT" sz="2000" dirty="0">
                <a:solidFill>
                  <a:srgbClr val="001A61"/>
                </a:solidFill>
              </a:rPr>
              <a:t>Integrare adattamento e mitigazione climatiche nella pianificazione agricola del distretto, quantificando impatti, scenari futuri e potenziali di neutralità carbonica.</a:t>
            </a:r>
          </a:p>
          <a:p>
            <a:pPr marL="0" indent="0" algn="just">
              <a:spcBef>
                <a:spcPts val="0"/>
              </a:spcBef>
              <a:buNone/>
            </a:pPr>
            <a:endParaRPr lang="it-IT" sz="2000" dirty="0">
              <a:solidFill>
                <a:srgbClr val="001A61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it-IT" sz="2000" dirty="0">
                <a:solidFill>
                  <a:srgbClr val="001A61"/>
                </a:solidFill>
              </a:rPr>
              <a:t>Task:</a:t>
            </a:r>
          </a:p>
          <a:p>
            <a:pPr marL="0" lvl="0" indent="0" defTabSz="914400" eaLnBrk="0" fontAlgn="base" hangingPunct="0">
              <a:spcBef>
                <a:spcPts val="0"/>
              </a:spcBef>
              <a:buNone/>
            </a:pPr>
            <a:r>
              <a:rPr lang="it-IT" altLang="it-IT" sz="2000" dirty="0">
                <a:solidFill>
                  <a:srgbClr val="001A61"/>
                </a:solidFill>
              </a:rPr>
              <a:t>3.1 – Impatti Climatici Osservati</a:t>
            </a:r>
          </a:p>
          <a:p>
            <a:pPr marL="0" lvl="0" indent="0" defTabSz="914400" eaLnBrk="0" fontAlgn="base" hangingPunct="0">
              <a:spcBef>
                <a:spcPts val="0"/>
              </a:spcBef>
              <a:buNone/>
            </a:pPr>
            <a:r>
              <a:rPr lang="it-IT" altLang="it-IT" sz="2000" dirty="0">
                <a:solidFill>
                  <a:srgbClr val="001A61"/>
                </a:solidFill>
              </a:rPr>
              <a:t>3.2 – Scenari di Cambiamento Climatico Futuri</a:t>
            </a:r>
          </a:p>
          <a:p>
            <a:pPr marL="0" lvl="0" indent="0" defTabSz="914400" eaLnBrk="0" fontAlgn="base" hangingPunct="0">
              <a:spcBef>
                <a:spcPts val="0"/>
              </a:spcBef>
              <a:buNone/>
            </a:pPr>
            <a:r>
              <a:rPr lang="it-IT" altLang="it-IT" sz="2000" dirty="0">
                <a:solidFill>
                  <a:srgbClr val="001A61"/>
                </a:solidFill>
              </a:rPr>
              <a:t>3.3 – Cambiamenti Climatici e Agricoltura Salentina</a:t>
            </a:r>
          </a:p>
          <a:p>
            <a:pPr marL="0" lvl="0" indent="0" defTabSz="914400" eaLnBrk="0" fontAlgn="base" hangingPunct="0">
              <a:spcBef>
                <a:spcPts val="0"/>
              </a:spcBef>
              <a:buNone/>
            </a:pPr>
            <a:r>
              <a:rPr lang="it-IT" altLang="it-IT" sz="2000" dirty="0">
                <a:solidFill>
                  <a:srgbClr val="001A61"/>
                </a:solidFill>
              </a:rPr>
              <a:t>3.4 – Agricoltura e Cibo Sostenibile per un Distretto Carbon </a:t>
            </a:r>
            <a:r>
              <a:rPr lang="it-IT" altLang="it-IT" sz="2000" dirty="0" err="1">
                <a:solidFill>
                  <a:srgbClr val="001A61"/>
                </a:solidFill>
              </a:rPr>
              <a:t>Neutral</a:t>
            </a:r>
            <a:endParaRPr lang="it-IT" altLang="it-IT" sz="2000" dirty="0">
              <a:solidFill>
                <a:srgbClr val="001A61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it-IT" sz="2000" b="1" dirty="0">
              <a:solidFill>
                <a:srgbClr val="001A61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it-IT" sz="2000" dirty="0">
              <a:solidFill>
                <a:srgbClr val="001A6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3483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6691">
            <a:extLst>
              <a:ext uri="{FF2B5EF4-FFF2-40B4-BE49-F238E27FC236}">
                <a16:creationId xmlns:a16="http://schemas.microsoft.com/office/drawing/2014/main" id="{8FB1ADDB-6903-977F-D768-B465D0F64FCB}"/>
              </a:ext>
            </a:extLst>
          </p:cNvPr>
          <p:cNvSpPr/>
          <p:nvPr/>
        </p:nvSpPr>
        <p:spPr>
          <a:xfrm>
            <a:off x="0" y="472043"/>
            <a:ext cx="9144000" cy="1143000"/>
          </a:xfrm>
          <a:custGeom>
            <a:avLst/>
            <a:gdLst/>
            <a:ahLst/>
            <a:cxnLst/>
            <a:rect l="0" t="0" r="0" b="0"/>
            <a:pathLst>
              <a:path w="7557492" h="2700030">
                <a:moveTo>
                  <a:pt x="0" y="0"/>
                </a:moveTo>
                <a:lnTo>
                  <a:pt x="7557492" y="0"/>
                </a:lnTo>
                <a:lnTo>
                  <a:pt x="7557492" y="2700030"/>
                </a:lnTo>
                <a:lnTo>
                  <a:pt x="0" y="2700030"/>
                </a:lnTo>
                <a:lnTo>
                  <a:pt x="0" y="0"/>
                </a:lnTo>
              </a:path>
            </a:pathLst>
          </a:custGeom>
          <a:solidFill>
            <a:srgbClr val="001A61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8FDCD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it-IT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5760"/>
            <a:ext cx="8229600" cy="1379912"/>
          </a:xfrm>
        </p:spPr>
        <p:txBody>
          <a:bodyPr>
            <a:normAutofit/>
          </a:bodyPr>
          <a:lstStyle/>
          <a:p>
            <a:r>
              <a:rPr lang="it-IT" sz="2400" b="1" noProof="1">
                <a:solidFill>
                  <a:schemeClr val="bg1"/>
                </a:solidFill>
              </a:rPr>
              <a:t>TASK 3.1–3.2 – SCENARI CLIMATICI</a:t>
            </a:r>
            <a:br>
              <a:rPr lang="it-IT" sz="2400" b="1" noProof="1">
                <a:solidFill>
                  <a:schemeClr val="bg1"/>
                </a:solidFill>
              </a:rPr>
            </a:br>
            <a:r>
              <a:rPr lang="it-IT" sz="2400" b="1" noProof="1">
                <a:solidFill>
                  <a:schemeClr val="bg1"/>
                </a:solidFill>
              </a:rPr>
              <a:t>Task Leader: S. Noce</a:t>
            </a:r>
            <a:br>
              <a:rPr lang="it-IT" sz="2400" b="1" noProof="1">
                <a:solidFill>
                  <a:schemeClr val="bg1"/>
                </a:solidFill>
              </a:rPr>
            </a:br>
            <a:r>
              <a:rPr lang="it-IT" sz="2400" b="1" noProof="1">
                <a:solidFill>
                  <a:schemeClr val="bg1"/>
                </a:solidFill>
              </a:rPr>
              <a:t>Ref. Scientifico: R. Valentini (CMCC)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29592"/>
            <a:ext cx="8229600" cy="4525963"/>
          </a:xfrm>
        </p:spPr>
        <p:txBody>
          <a:bodyPr>
            <a:normAutofit/>
          </a:bodyPr>
          <a:lstStyle/>
          <a:p>
            <a:pPr marL="11113" lvl="1" indent="0">
              <a:buNone/>
            </a:pPr>
            <a:r>
              <a:rPr lang="it-IT" sz="2000" b="1" dirty="0">
                <a:solidFill>
                  <a:srgbClr val="001A61"/>
                </a:solidFill>
              </a:rPr>
              <a:t>SCENARI CLIMATICI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Dataset alta risoluzione (2.2 km)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100 specie valutate, con scenari al 2030 e al 2050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Hotspot di rischio climatico e biotico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Tool decisionale integrato</a:t>
            </a:r>
          </a:p>
          <a:p>
            <a:pPr marL="457200" lvl="1" indent="0">
              <a:buNone/>
            </a:pPr>
            <a:endParaRPr lang="it-IT" sz="2000" dirty="0">
              <a:solidFill>
                <a:srgbClr val="001A61"/>
              </a:solidFill>
            </a:endParaRPr>
          </a:p>
          <a:p>
            <a:pPr marL="11113" lvl="1" indent="0" algn="just">
              <a:buNone/>
            </a:pPr>
            <a:r>
              <a:rPr lang="it-IT" sz="2000" dirty="0">
                <a:solidFill>
                  <a:srgbClr val="001A61"/>
                </a:solidFill>
              </a:rPr>
              <a:t>Sono stati prodotti indicatori agro-climatici e mappe di vulnerabilità basate su dataset ad altissima risoluzione (2.2 km).</a:t>
            </a:r>
          </a:p>
          <a:p>
            <a:pPr marL="11113" lvl="1" indent="0" algn="just">
              <a:buNone/>
            </a:pPr>
            <a:r>
              <a:rPr lang="it-IT" sz="2000" dirty="0">
                <a:solidFill>
                  <a:srgbClr val="001A61"/>
                </a:solidFill>
              </a:rPr>
              <a:t>Sono stati prodotti scenari 2030 e 2050 ad alta risoluzione, al fine di  pianificare le colture del futuro conoscendo i rischi climatici.</a:t>
            </a:r>
            <a:endParaRPr sz="2000" dirty="0">
              <a:solidFill>
                <a:srgbClr val="001A6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6691">
            <a:extLst>
              <a:ext uri="{FF2B5EF4-FFF2-40B4-BE49-F238E27FC236}">
                <a16:creationId xmlns:a16="http://schemas.microsoft.com/office/drawing/2014/main" id="{49F37C82-BEE5-7264-DE4D-971EF5DAA434}"/>
              </a:ext>
            </a:extLst>
          </p:cNvPr>
          <p:cNvSpPr/>
          <p:nvPr/>
        </p:nvSpPr>
        <p:spPr>
          <a:xfrm>
            <a:off x="0" y="472043"/>
            <a:ext cx="9144000" cy="1143000"/>
          </a:xfrm>
          <a:custGeom>
            <a:avLst/>
            <a:gdLst/>
            <a:ahLst/>
            <a:cxnLst/>
            <a:rect l="0" t="0" r="0" b="0"/>
            <a:pathLst>
              <a:path w="7557492" h="2700030">
                <a:moveTo>
                  <a:pt x="0" y="0"/>
                </a:moveTo>
                <a:lnTo>
                  <a:pt x="7557492" y="0"/>
                </a:lnTo>
                <a:lnTo>
                  <a:pt x="7557492" y="2700030"/>
                </a:lnTo>
                <a:lnTo>
                  <a:pt x="0" y="2700030"/>
                </a:lnTo>
                <a:lnTo>
                  <a:pt x="0" y="0"/>
                </a:lnTo>
              </a:path>
            </a:pathLst>
          </a:custGeom>
          <a:solidFill>
            <a:srgbClr val="001A61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8FDCD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it-IT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2043"/>
            <a:ext cx="8229600" cy="1143000"/>
          </a:xfrm>
        </p:spPr>
        <p:txBody>
          <a:bodyPr>
            <a:noAutofit/>
          </a:bodyPr>
          <a:lstStyle/>
          <a:p>
            <a:r>
              <a:rPr lang="it-IT" sz="2400" b="1" dirty="0">
                <a:solidFill>
                  <a:schemeClr val="bg1"/>
                </a:solidFill>
              </a:rPr>
              <a:t>TASK 3.3 – CAMBIAMENTI CLIMATICI E AGRICOLTURA</a:t>
            </a:r>
            <a:br>
              <a:rPr lang="it-IT" sz="2400" b="1" dirty="0">
                <a:solidFill>
                  <a:schemeClr val="bg1"/>
                </a:solidFill>
              </a:rPr>
            </a:br>
            <a:r>
              <a:rPr lang="it-IT" sz="2400" b="1" dirty="0">
                <a:solidFill>
                  <a:schemeClr val="bg1"/>
                </a:solidFill>
              </a:rPr>
              <a:t>Task Leader: </a:t>
            </a:r>
            <a:r>
              <a:rPr lang="it-IT" sz="2400" b="1" dirty="0" err="1">
                <a:solidFill>
                  <a:schemeClr val="bg1"/>
                </a:solidFill>
              </a:rPr>
              <a:t>F</a:t>
            </a:r>
            <a:r>
              <a:rPr lang="it-IT" sz="2400" b="1" dirty="0">
                <a:solidFill>
                  <a:schemeClr val="bg1"/>
                </a:solidFill>
              </a:rPr>
              <a:t>. Gentile (CMCC)</a:t>
            </a:r>
            <a:br>
              <a:rPr lang="it-IT" sz="2400" b="1" dirty="0">
                <a:solidFill>
                  <a:schemeClr val="bg1"/>
                </a:solidFill>
              </a:rPr>
            </a:br>
            <a:r>
              <a:rPr lang="it-IT" sz="2400" b="1" dirty="0">
                <a:solidFill>
                  <a:schemeClr val="bg1"/>
                </a:solidFill>
              </a:rPr>
              <a:t>Ref. Scientifico: T. Miano (CIHEAM Bari)</a:t>
            </a:r>
            <a:endParaRPr sz="24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20834"/>
            <a:ext cx="8229600" cy="4525963"/>
          </a:xfrm>
        </p:spPr>
        <p:txBody>
          <a:bodyPr>
            <a:normAutofit/>
          </a:bodyPr>
          <a:lstStyle/>
          <a:p>
            <a:pPr marL="11113" lvl="1" indent="0">
              <a:buNone/>
            </a:pPr>
            <a:r>
              <a:rPr lang="it-IT" sz="2000" b="1" noProof="1">
                <a:solidFill>
                  <a:srgbClr val="001A61"/>
                </a:solidFill>
              </a:rPr>
              <a:t>SCENARI CLIMATICI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Database LCA aziende agricole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Valutazione emissioni e consumi idrici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Criticità adesione eco-schemi PAC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Valutazione sostenibilità delle filiere 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Opportunità economia circolare</a:t>
            </a:r>
          </a:p>
          <a:p>
            <a:pPr marL="11113" lvl="1" indent="0">
              <a:buNone/>
            </a:pPr>
            <a:endParaRPr lang="it-IT" sz="2000" noProof="1">
              <a:solidFill>
                <a:srgbClr val="001A61"/>
              </a:solidFill>
            </a:endParaRPr>
          </a:p>
          <a:p>
            <a:pPr marL="11113" lvl="1" indent="0" algn="just">
              <a:buNone/>
            </a:pPr>
            <a:r>
              <a:rPr lang="it-IT" sz="2000" dirty="0">
                <a:solidFill>
                  <a:srgbClr val="001A61"/>
                </a:solidFill>
              </a:rPr>
              <a:t>La misurazione dell’impronta ambientale evidenzia margini di miglioramento e necessità di rafforzare il supporto tecnico alle imprese.</a:t>
            </a:r>
          </a:p>
          <a:p>
            <a:pPr marL="11113" lvl="1" indent="0">
              <a:buNone/>
            </a:pPr>
            <a:endParaRPr lang="it-IT" sz="2000" noProof="1">
              <a:solidFill>
                <a:srgbClr val="001A6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691">
            <a:extLst>
              <a:ext uri="{FF2B5EF4-FFF2-40B4-BE49-F238E27FC236}">
                <a16:creationId xmlns:a16="http://schemas.microsoft.com/office/drawing/2014/main" id="{C89DCF46-ED00-3D6A-D204-94CABFF25F59}"/>
              </a:ext>
            </a:extLst>
          </p:cNvPr>
          <p:cNvSpPr/>
          <p:nvPr/>
        </p:nvSpPr>
        <p:spPr>
          <a:xfrm>
            <a:off x="0" y="472043"/>
            <a:ext cx="9144000" cy="1143000"/>
          </a:xfrm>
          <a:custGeom>
            <a:avLst/>
            <a:gdLst/>
            <a:ahLst/>
            <a:cxnLst/>
            <a:rect l="0" t="0" r="0" b="0"/>
            <a:pathLst>
              <a:path w="7557492" h="2700030">
                <a:moveTo>
                  <a:pt x="0" y="0"/>
                </a:moveTo>
                <a:lnTo>
                  <a:pt x="7557492" y="0"/>
                </a:lnTo>
                <a:lnTo>
                  <a:pt x="7557492" y="2700030"/>
                </a:lnTo>
                <a:lnTo>
                  <a:pt x="0" y="2700030"/>
                </a:lnTo>
                <a:lnTo>
                  <a:pt x="0" y="0"/>
                </a:lnTo>
              </a:path>
            </a:pathLst>
          </a:custGeom>
          <a:solidFill>
            <a:srgbClr val="001A61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8FDCD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it-IT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2043"/>
            <a:ext cx="8229600" cy="1143000"/>
          </a:xfrm>
        </p:spPr>
        <p:txBody>
          <a:bodyPr>
            <a:noAutofit/>
          </a:bodyPr>
          <a:lstStyle/>
          <a:p>
            <a:r>
              <a:rPr lang="it-IT" sz="2400" b="1" dirty="0">
                <a:solidFill>
                  <a:schemeClr val="bg1"/>
                </a:solidFill>
              </a:rPr>
              <a:t>RIGENERAZIONE SOSTENIBILE DELL’AGRICOLTURA NEI TERRITORI COLPITI DA XYLELLA FASTIDIOSA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2397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noProof="1">
                <a:solidFill>
                  <a:srgbClr val="001A61"/>
                </a:solidFill>
              </a:rPr>
              <a:t>La visione strategica del progetto: trasformare la crisi Xylella in opportunità, attraverso 3 direttrici:</a:t>
            </a:r>
          </a:p>
          <a:p>
            <a:pPr marL="914400" lvl="1" indent="-457200" algn="just">
              <a:spcBef>
                <a:spcPts val="0"/>
              </a:spcBef>
              <a:buFont typeface="+mj-lt"/>
              <a:buAutoNum type="arabicPeriod"/>
            </a:pPr>
            <a:r>
              <a:rPr lang="it-IT" sz="2000" noProof="1">
                <a:solidFill>
                  <a:srgbClr val="001A61"/>
                </a:solidFill>
              </a:rPr>
              <a:t>costruire un modello agroecologico rigenerativo</a:t>
            </a:r>
          </a:p>
          <a:p>
            <a:pPr marL="914400" lvl="1" indent="-457200" algn="just">
              <a:spcBef>
                <a:spcPts val="0"/>
              </a:spcBef>
              <a:buFont typeface="+mj-lt"/>
              <a:buAutoNum type="arabicPeriod"/>
            </a:pPr>
            <a:r>
              <a:rPr lang="it-IT" sz="2000" noProof="1">
                <a:solidFill>
                  <a:srgbClr val="001A61"/>
                </a:solidFill>
              </a:rPr>
              <a:t>integrare capitale naturale, umano e infrastrutturale</a:t>
            </a:r>
          </a:p>
          <a:p>
            <a:pPr marL="914400" lvl="1" indent="-457200" algn="just">
              <a:spcBef>
                <a:spcPts val="0"/>
              </a:spcBef>
              <a:buFont typeface="+mj-lt"/>
              <a:buAutoNum type="arabicPeriod"/>
            </a:pPr>
            <a:r>
              <a:rPr lang="it-IT" sz="2000" noProof="1">
                <a:solidFill>
                  <a:srgbClr val="001A61"/>
                </a:solidFill>
              </a:rPr>
              <a:t>orientare governance e investimenti territoriali</a:t>
            </a:r>
          </a:p>
          <a:p>
            <a:pPr marL="0" indent="0" algn="just">
              <a:buNone/>
            </a:pPr>
            <a:endParaRPr lang="it-IT" sz="2000" dirty="0">
              <a:solidFill>
                <a:srgbClr val="001A61"/>
              </a:solidFill>
            </a:endParaRPr>
          </a:p>
          <a:p>
            <a:pPr marL="0" indent="0" algn="just">
              <a:buNone/>
            </a:pPr>
            <a:r>
              <a:rPr lang="it-IT" sz="2000" dirty="0">
                <a:solidFill>
                  <a:srgbClr val="001A61"/>
                </a:solidFill>
              </a:rPr>
              <a:t>Il progetto costruisce un modello territoriale di rigenerazione agricola basato su:</a:t>
            </a:r>
          </a:p>
          <a:p>
            <a:pPr marL="811213" indent="-258763" algn="just">
              <a:spcBef>
                <a:spcPts val="0"/>
              </a:spcBef>
            </a:pPr>
            <a:r>
              <a:rPr lang="it-IT" sz="2000" dirty="0">
                <a:solidFill>
                  <a:srgbClr val="001A61"/>
                </a:solidFill>
              </a:rPr>
              <a:t>Evidenze scientifiche</a:t>
            </a:r>
          </a:p>
          <a:p>
            <a:pPr marL="811213" indent="-258763" algn="just">
              <a:spcBef>
                <a:spcPts val="0"/>
              </a:spcBef>
            </a:pPr>
            <a:r>
              <a:rPr lang="it-IT" sz="2000" dirty="0">
                <a:solidFill>
                  <a:srgbClr val="001A61"/>
                </a:solidFill>
              </a:rPr>
              <a:t>Innovazione tecnologica</a:t>
            </a:r>
          </a:p>
          <a:p>
            <a:pPr marL="811213" indent="-258763" algn="just">
              <a:spcBef>
                <a:spcPts val="0"/>
              </a:spcBef>
            </a:pPr>
            <a:r>
              <a:rPr lang="it-IT" sz="2000" dirty="0">
                <a:solidFill>
                  <a:srgbClr val="001A61"/>
                </a:solidFill>
              </a:rPr>
              <a:t>Governance partecipata</a:t>
            </a:r>
          </a:p>
          <a:p>
            <a:pPr marL="811213" indent="-258763" algn="just">
              <a:spcBef>
                <a:spcPts val="0"/>
              </a:spcBef>
            </a:pPr>
            <a:r>
              <a:rPr lang="it-IT" sz="2000" dirty="0">
                <a:solidFill>
                  <a:srgbClr val="001A61"/>
                </a:solidFill>
              </a:rPr>
              <a:t>Integrazione con politiche regionali e PAC</a:t>
            </a:r>
          </a:p>
          <a:p>
            <a:pPr marL="0" indent="0" algn="just">
              <a:buNone/>
            </a:pPr>
            <a:endParaRPr lang="it-IT" sz="2000" noProof="1">
              <a:solidFill>
                <a:srgbClr val="001A61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EFA9EA2-2C30-947A-EA63-53A244815123}"/>
              </a:ext>
            </a:extLst>
          </p:cNvPr>
          <p:cNvSpPr txBox="1">
            <a:spLocks/>
          </p:cNvSpPr>
          <p:nvPr/>
        </p:nvSpPr>
        <p:spPr>
          <a:xfrm>
            <a:off x="552203" y="354775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6691">
            <a:extLst>
              <a:ext uri="{FF2B5EF4-FFF2-40B4-BE49-F238E27FC236}">
                <a16:creationId xmlns:a16="http://schemas.microsoft.com/office/drawing/2014/main" id="{A33EBA5D-A2E1-1DEA-58BB-EADDB8D0FAFC}"/>
              </a:ext>
            </a:extLst>
          </p:cNvPr>
          <p:cNvSpPr/>
          <p:nvPr/>
        </p:nvSpPr>
        <p:spPr>
          <a:xfrm>
            <a:off x="0" y="472043"/>
            <a:ext cx="9144000" cy="1143000"/>
          </a:xfrm>
          <a:custGeom>
            <a:avLst/>
            <a:gdLst/>
            <a:ahLst/>
            <a:cxnLst/>
            <a:rect l="0" t="0" r="0" b="0"/>
            <a:pathLst>
              <a:path w="7557492" h="2700030">
                <a:moveTo>
                  <a:pt x="0" y="0"/>
                </a:moveTo>
                <a:lnTo>
                  <a:pt x="7557492" y="0"/>
                </a:lnTo>
                <a:lnTo>
                  <a:pt x="7557492" y="2700030"/>
                </a:lnTo>
                <a:lnTo>
                  <a:pt x="0" y="2700030"/>
                </a:lnTo>
                <a:lnTo>
                  <a:pt x="0" y="0"/>
                </a:lnTo>
              </a:path>
            </a:pathLst>
          </a:custGeom>
          <a:solidFill>
            <a:srgbClr val="001A61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8FDCD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it-IT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8705"/>
            <a:ext cx="8229600" cy="1143000"/>
          </a:xfrm>
        </p:spPr>
        <p:txBody>
          <a:bodyPr>
            <a:noAutofit/>
          </a:bodyPr>
          <a:lstStyle/>
          <a:p>
            <a:r>
              <a:rPr lang="it-IT" sz="2400" b="1" noProof="1">
                <a:solidFill>
                  <a:schemeClr val="bg1"/>
                </a:solidFill>
              </a:rPr>
              <a:t>TASK 3.4 – DISTRETTO CARBON NEUTRAL</a:t>
            </a:r>
            <a:br>
              <a:rPr lang="it-IT" sz="2400" b="1" noProof="1">
                <a:solidFill>
                  <a:schemeClr val="bg1"/>
                </a:solidFill>
              </a:rPr>
            </a:br>
            <a:r>
              <a:rPr lang="it-IT" sz="2400" b="1" noProof="1">
                <a:solidFill>
                  <a:schemeClr val="bg1"/>
                </a:solidFill>
              </a:rPr>
              <a:t>Task Leader: M.V. Chiriacò </a:t>
            </a:r>
            <a:br>
              <a:rPr lang="it-IT" sz="2400" b="1" noProof="1">
                <a:solidFill>
                  <a:schemeClr val="bg1"/>
                </a:solidFill>
              </a:rPr>
            </a:br>
            <a:r>
              <a:rPr lang="it-IT" sz="2400" b="1" noProof="1">
                <a:solidFill>
                  <a:schemeClr val="bg1"/>
                </a:solidFill>
              </a:rPr>
              <a:t>Ref. Scientifico: R. Valentini (CMCC)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3332"/>
            <a:ext cx="8229600" cy="4525963"/>
          </a:xfrm>
        </p:spPr>
        <p:txBody>
          <a:bodyPr>
            <a:normAutofit/>
          </a:bodyPr>
          <a:lstStyle/>
          <a:p>
            <a:pPr marL="11113" lvl="1" indent="0">
              <a:buNone/>
            </a:pPr>
            <a:r>
              <a:rPr lang="it-IT" sz="2000" b="1" dirty="0">
                <a:solidFill>
                  <a:srgbClr val="001A61"/>
                </a:solidFill>
              </a:rPr>
              <a:t>CARBON NEUTRALITY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Emissioni attuali: 904.000 tCO2eq/anno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Potenziale assorbimento: -732.261 tCO2/anno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Carbon farming e sequestro biochar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Tool PlanT-CC per aziende e decisori pubblici</a:t>
            </a:r>
          </a:p>
          <a:p>
            <a:pPr marL="457200" lvl="1" indent="0">
              <a:buNone/>
            </a:pPr>
            <a:endParaRPr lang="it-IT" sz="2000" noProof="1">
              <a:solidFill>
                <a:srgbClr val="001A61"/>
              </a:solidFill>
            </a:endParaRPr>
          </a:p>
          <a:p>
            <a:pPr marL="11113" lvl="1" indent="0" algn="just">
              <a:buNone/>
            </a:pPr>
            <a:r>
              <a:rPr lang="it-IT" sz="2000" dirty="0">
                <a:solidFill>
                  <a:srgbClr val="001A61"/>
                </a:solidFill>
              </a:rPr>
              <a:t>Attraverso riduzione N₂O, gestione residui, </a:t>
            </a:r>
            <a:r>
              <a:rPr lang="it-IT" sz="2000" dirty="0" err="1">
                <a:solidFill>
                  <a:srgbClr val="001A61"/>
                </a:solidFill>
              </a:rPr>
              <a:t>biochar</a:t>
            </a:r>
            <a:r>
              <a:rPr lang="it-IT" sz="2000" dirty="0">
                <a:solidFill>
                  <a:srgbClr val="001A61"/>
                </a:solidFill>
              </a:rPr>
              <a:t>, riforestazione e agricoltura conservativa, il distretto può diventare assorbitore netto di carbonio. Significa nuove opportunità di carbon farming e un possibile branding territoriale basato su «zero food </a:t>
            </a:r>
            <a:r>
              <a:rPr lang="it-IT" sz="2000" dirty="0" err="1">
                <a:solidFill>
                  <a:srgbClr val="001A61"/>
                </a:solidFill>
              </a:rPr>
              <a:t>emissions</a:t>
            </a:r>
            <a:r>
              <a:rPr lang="it-IT" sz="2000" dirty="0">
                <a:solidFill>
                  <a:srgbClr val="001A61"/>
                </a:solidFill>
              </a:rPr>
              <a:t>».</a:t>
            </a:r>
            <a:endParaRPr lang="it-IT" sz="2000" noProof="1">
              <a:solidFill>
                <a:srgbClr val="001A6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496C0-888A-6F56-1995-323BCC22A0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691">
            <a:extLst>
              <a:ext uri="{FF2B5EF4-FFF2-40B4-BE49-F238E27FC236}">
                <a16:creationId xmlns:a16="http://schemas.microsoft.com/office/drawing/2014/main" id="{7B19401D-53D8-183C-F470-FA89C7580AA3}"/>
              </a:ext>
            </a:extLst>
          </p:cNvPr>
          <p:cNvSpPr/>
          <p:nvPr/>
        </p:nvSpPr>
        <p:spPr>
          <a:xfrm>
            <a:off x="0" y="1166018"/>
            <a:ext cx="9144000" cy="449024"/>
          </a:xfrm>
          <a:custGeom>
            <a:avLst/>
            <a:gdLst/>
            <a:ahLst/>
            <a:cxnLst/>
            <a:rect l="0" t="0" r="0" b="0"/>
            <a:pathLst>
              <a:path w="7557492" h="2700030">
                <a:moveTo>
                  <a:pt x="0" y="0"/>
                </a:moveTo>
                <a:lnTo>
                  <a:pt x="7557492" y="0"/>
                </a:lnTo>
                <a:lnTo>
                  <a:pt x="7557492" y="2700030"/>
                </a:lnTo>
                <a:lnTo>
                  <a:pt x="0" y="2700030"/>
                </a:lnTo>
                <a:lnTo>
                  <a:pt x="0" y="0"/>
                </a:lnTo>
              </a:path>
            </a:pathLst>
          </a:custGeom>
          <a:solidFill>
            <a:srgbClr val="001A61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8FDCD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3BEDBDF-D715-3D55-4C2C-9905584A25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66018"/>
            <a:ext cx="8229600" cy="4525963"/>
          </a:xfrm>
        </p:spPr>
        <p:txBody>
          <a:bodyPr>
            <a:normAutofit/>
          </a:bodyPr>
          <a:lstStyle/>
          <a:p>
            <a:pPr marL="0" lvl="0" indent="0" algn="just" defTabSz="914400" eaLnBrk="0" fontAlgn="base" hangingPunct="0">
              <a:spcBef>
                <a:spcPts val="600"/>
              </a:spcBef>
              <a:spcAft>
                <a:spcPct val="0"/>
              </a:spcAft>
              <a:buNone/>
            </a:pPr>
            <a:r>
              <a:rPr lang="it-IT" altLang="it-IT" sz="2000" b="1" dirty="0">
                <a:solidFill>
                  <a:schemeClr val="bg1"/>
                </a:solidFill>
              </a:rPr>
              <a:t>AREA 4 – ENERGIA, LOGISTICA E INFRASTRUTTURE PER LA RIGENERAZIONE </a:t>
            </a:r>
          </a:p>
          <a:p>
            <a:pPr marL="0" lvl="0" indent="0" algn="just" defTabSz="914400" eaLnBrk="0" fontAlgn="base" hangingPunct="0">
              <a:spcBef>
                <a:spcPts val="0"/>
              </a:spcBef>
              <a:spcAft>
                <a:spcPct val="0"/>
              </a:spcAft>
              <a:buNone/>
            </a:pPr>
            <a:endParaRPr lang="it-IT" altLang="it-IT" sz="2000" dirty="0">
              <a:solidFill>
                <a:srgbClr val="001A61"/>
              </a:solidFill>
            </a:endParaRPr>
          </a:p>
          <a:p>
            <a:pPr marL="0" lvl="0" indent="0" algn="just" defTabSz="914400" eaLnBrk="0" fontAlgn="base" hangingPunct="0">
              <a:spcBef>
                <a:spcPts val="0"/>
              </a:spcBef>
              <a:spcAft>
                <a:spcPct val="0"/>
              </a:spcAft>
              <a:buNone/>
            </a:pPr>
            <a:r>
              <a:rPr lang="it-IT" altLang="it-IT" sz="2000" dirty="0">
                <a:solidFill>
                  <a:srgbClr val="001A61"/>
                </a:solidFill>
              </a:rPr>
              <a:t>Obiettivo:</a:t>
            </a:r>
          </a:p>
          <a:p>
            <a:pPr marL="0" lvl="0" indent="0" algn="just" defTabSz="914400" eaLnBrk="0" fontAlgn="base" hangingPunct="0">
              <a:spcBef>
                <a:spcPts val="0"/>
              </a:spcBef>
              <a:spcAft>
                <a:spcPct val="0"/>
              </a:spcAft>
              <a:buNone/>
            </a:pPr>
            <a:r>
              <a:rPr lang="it-IT" altLang="it-IT" sz="2000" dirty="0">
                <a:solidFill>
                  <a:srgbClr val="001A61"/>
                </a:solidFill>
              </a:rPr>
              <a:t>Progettare l’infrastruttura materiale della rigenerazione: energia rinnovabile, gestione delle biomasse, logistica territoriale, valorizzazione del patrimonio rurale e modelli decisionali per la competitività di lungo periodo.</a:t>
            </a:r>
          </a:p>
          <a:p>
            <a:pPr marL="0" lvl="0" indent="0" algn="just" defTabSz="914400" eaLnBrk="0" fontAlgn="base" hangingPunct="0">
              <a:spcBef>
                <a:spcPts val="0"/>
              </a:spcBef>
              <a:spcAft>
                <a:spcPct val="0"/>
              </a:spcAft>
              <a:buNone/>
            </a:pPr>
            <a:endParaRPr lang="it-IT" altLang="it-IT" sz="2000" dirty="0">
              <a:solidFill>
                <a:srgbClr val="001A61"/>
              </a:solidFill>
            </a:endParaRPr>
          </a:p>
          <a:p>
            <a:pPr marL="0" lvl="0" indent="0" algn="just" defTabSz="914400" eaLnBrk="0" fontAlgn="base" hangingPunct="0">
              <a:spcBef>
                <a:spcPts val="0"/>
              </a:spcBef>
              <a:spcAft>
                <a:spcPct val="0"/>
              </a:spcAft>
              <a:buNone/>
            </a:pPr>
            <a:r>
              <a:rPr lang="it-IT" altLang="it-IT" sz="2000" dirty="0">
                <a:solidFill>
                  <a:srgbClr val="001A61"/>
                </a:solidFill>
              </a:rPr>
              <a:t>Task:</a:t>
            </a:r>
          </a:p>
          <a:p>
            <a:pPr marL="0" lvl="0" indent="0" algn="just" defTabSz="914400" eaLnBrk="0" fontAlgn="base" hangingPunct="0">
              <a:spcBef>
                <a:spcPts val="0"/>
              </a:spcBef>
              <a:spcAft>
                <a:spcPct val="0"/>
              </a:spcAft>
              <a:buNone/>
            </a:pPr>
            <a:r>
              <a:rPr lang="it-IT" altLang="it-IT" sz="2000" dirty="0">
                <a:solidFill>
                  <a:srgbClr val="001A61"/>
                </a:solidFill>
              </a:rPr>
              <a:t>4.1 – Infrastrutture, Connessioni e Logistica</a:t>
            </a:r>
          </a:p>
          <a:p>
            <a:pPr marL="0" lvl="0" indent="0" algn="just" defTabSz="914400" eaLnBrk="0" fontAlgn="base" hangingPunct="0">
              <a:spcBef>
                <a:spcPts val="0"/>
              </a:spcBef>
              <a:spcAft>
                <a:spcPct val="0"/>
              </a:spcAft>
              <a:buNone/>
            </a:pPr>
            <a:r>
              <a:rPr lang="it-IT" altLang="it-IT" sz="2000" dirty="0">
                <a:solidFill>
                  <a:srgbClr val="001A61"/>
                </a:solidFill>
              </a:rPr>
              <a:t>4.2 – Risorse Energetiche (Masseria 5.e)</a:t>
            </a:r>
          </a:p>
          <a:p>
            <a:pPr marL="0" lvl="0" indent="0" algn="just" defTabSz="914400" eaLnBrk="0" fontAlgn="base" hangingPunct="0">
              <a:spcBef>
                <a:spcPts val="0"/>
              </a:spcBef>
              <a:spcAft>
                <a:spcPct val="0"/>
              </a:spcAft>
              <a:buNone/>
            </a:pPr>
            <a:r>
              <a:rPr lang="it-IT" altLang="it-IT" sz="2000" dirty="0">
                <a:solidFill>
                  <a:srgbClr val="001A61"/>
                </a:solidFill>
              </a:rPr>
              <a:t>4.3 – Risorse Energetiche ed Economia dei Sottoprodotti</a:t>
            </a:r>
          </a:p>
          <a:p>
            <a:pPr marL="0" lvl="0" indent="0" algn="just" defTabSz="914400" eaLnBrk="0" fontAlgn="base" hangingPunct="0">
              <a:spcBef>
                <a:spcPts val="0"/>
              </a:spcBef>
              <a:spcAft>
                <a:spcPct val="0"/>
              </a:spcAft>
              <a:buNone/>
            </a:pPr>
            <a:r>
              <a:rPr lang="it-IT" altLang="it-IT" sz="2000" dirty="0">
                <a:solidFill>
                  <a:srgbClr val="001A61"/>
                </a:solidFill>
              </a:rPr>
              <a:t>4.4 – Logistica dei Sistemi Agroalimentari</a:t>
            </a:r>
          </a:p>
          <a:p>
            <a:pPr marL="0" lvl="0" indent="0" algn="just" defTabSz="914400" eaLnBrk="0" fontAlgn="base" hangingPunct="0">
              <a:spcBef>
                <a:spcPts val="0"/>
              </a:spcBef>
              <a:spcAft>
                <a:spcPct val="0"/>
              </a:spcAft>
              <a:buNone/>
            </a:pPr>
            <a:r>
              <a:rPr lang="it-IT" altLang="it-IT" sz="2000" dirty="0">
                <a:solidFill>
                  <a:srgbClr val="001A61"/>
                </a:solidFill>
              </a:rPr>
              <a:t>4.5 – Modelli di Valorizzazione del Patrimonio Rurale</a:t>
            </a:r>
          </a:p>
          <a:p>
            <a:pPr marL="0" lvl="0" indent="0" algn="just" defTabSz="914400" eaLnBrk="0" fontAlgn="base" hangingPunct="0">
              <a:spcBef>
                <a:spcPts val="600"/>
              </a:spcBef>
              <a:spcAft>
                <a:spcPct val="0"/>
              </a:spcAft>
              <a:buNone/>
            </a:pPr>
            <a:endParaRPr lang="it-IT" altLang="it-IT" sz="2000" dirty="0">
              <a:solidFill>
                <a:srgbClr val="001A61"/>
              </a:solidFill>
            </a:endParaRPr>
          </a:p>
          <a:p>
            <a:pPr marL="0" lvl="0" indent="0" algn="just" defTabSz="914400" eaLnBrk="0" fontAlgn="base" hangingPunct="0">
              <a:spcBef>
                <a:spcPts val="600"/>
              </a:spcBef>
              <a:spcAft>
                <a:spcPct val="0"/>
              </a:spcAft>
              <a:buNone/>
            </a:pPr>
            <a:endParaRPr lang="it-IT" altLang="it-IT" sz="2000" dirty="0">
              <a:solidFill>
                <a:srgbClr val="001A61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it-IT" sz="2000" b="1" dirty="0">
              <a:solidFill>
                <a:srgbClr val="001A61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it-IT" sz="2000" dirty="0">
              <a:solidFill>
                <a:srgbClr val="001A6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4551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6691">
            <a:extLst>
              <a:ext uri="{FF2B5EF4-FFF2-40B4-BE49-F238E27FC236}">
                <a16:creationId xmlns:a16="http://schemas.microsoft.com/office/drawing/2014/main" id="{401397AE-356F-CED3-B3CA-C37237BA0534}"/>
              </a:ext>
            </a:extLst>
          </p:cNvPr>
          <p:cNvSpPr/>
          <p:nvPr/>
        </p:nvSpPr>
        <p:spPr>
          <a:xfrm>
            <a:off x="0" y="472043"/>
            <a:ext cx="9144000" cy="1143000"/>
          </a:xfrm>
          <a:custGeom>
            <a:avLst/>
            <a:gdLst/>
            <a:ahLst/>
            <a:cxnLst/>
            <a:rect l="0" t="0" r="0" b="0"/>
            <a:pathLst>
              <a:path w="7557492" h="2700030">
                <a:moveTo>
                  <a:pt x="0" y="0"/>
                </a:moveTo>
                <a:lnTo>
                  <a:pt x="7557492" y="0"/>
                </a:lnTo>
                <a:lnTo>
                  <a:pt x="7557492" y="2700030"/>
                </a:lnTo>
                <a:lnTo>
                  <a:pt x="0" y="2700030"/>
                </a:lnTo>
                <a:lnTo>
                  <a:pt x="0" y="0"/>
                </a:lnTo>
              </a:path>
            </a:pathLst>
          </a:custGeom>
          <a:solidFill>
            <a:srgbClr val="001A61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8FDCD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it-IT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2042"/>
            <a:ext cx="8229600" cy="1128157"/>
          </a:xfrm>
        </p:spPr>
        <p:txBody>
          <a:bodyPr>
            <a:normAutofit fontScale="90000"/>
          </a:bodyPr>
          <a:lstStyle/>
          <a:p>
            <a:r>
              <a:rPr lang="it-IT" sz="2400" b="1" noProof="1">
                <a:solidFill>
                  <a:schemeClr val="bg1"/>
                </a:solidFill>
              </a:rPr>
              <a:t>TASK 4.1 – INFRASTRUTTURE E LOGISTICA</a:t>
            </a:r>
            <a:br>
              <a:rPr lang="it-IT" sz="2400" b="1" noProof="1">
                <a:solidFill>
                  <a:schemeClr val="bg1"/>
                </a:solidFill>
              </a:rPr>
            </a:br>
            <a:r>
              <a:rPr lang="it-IT" sz="2400" b="1" noProof="1">
                <a:solidFill>
                  <a:schemeClr val="bg1"/>
                </a:solidFill>
              </a:rPr>
              <a:t>Task Leader: G. Ghiani</a:t>
            </a:r>
            <a:br>
              <a:rPr lang="it-IT" sz="2400" b="1" noProof="1">
                <a:solidFill>
                  <a:schemeClr val="bg1"/>
                </a:solidFill>
              </a:rPr>
            </a:br>
            <a:r>
              <a:rPr lang="it-IT" sz="2400" b="1" noProof="1">
                <a:solidFill>
                  <a:schemeClr val="bg1"/>
                </a:solidFill>
              </a:rPr>
              <a:t>Ref. Scientifico: F. Pollice (Unisalento)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399"/>
            <a:ext cx="8229600" cy="4525963"/>
          </a:xfrm>
        </p:spPr>
        <p:txBody>
          <a:bodyPr>
            <a:normAutofit lnSpcReduction="10000"/>
          </a:bodyPr>
          <a:lstStyle/>
          <a:p>
            <a:pPr marL="11113" lvl="1" indent="0">
              <a:buNone/>
            </a:pPr>
            <a:r>
              <a:rPr lang="it-IT" sz="2000" b="1" dirty="0">
                <a:solidFill>
                  <a:srgbClr val="001A61"/>
                </a:solidFill>
              </a:rPr>
              <a:t>INFRASTRUTTURE E LOGISTICA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Analisi criticità logistiche (a</a:t>
            </a:r>
            <a:r>
              <a:rPr lang="it-IT" sz="2000" dirty="0" err="1">
                <a:solidFill>
                  <a:srgbClr val="001A61"/>
                </a:solidFill>
              </a:rPr>
              <a:t>nalisi</a:t>
            </a:r>
            <a:r>
              <a:rPr lang="it-IT" sz="2000" dirty="0">
                <a:solidFill>
                  <a:srgbClr val="001A61"/>
                </a:solidFill>
              </a:rPr>
              <a:t> preliminare del sistema logistico agricolo e delle criticità strutturali)</a:t>
            </a:r>
            <a:r>
              <a:rPr lang="it-IT" sz="2000" noProof="1">
                <a:solidFill>
                  <a:srgbClr val="001A61"/>
                </a:solidFill>
              </a:rPr>
              <a:t> </a:t>
            </a:r>
          </a:p>
          <a:p>
            <a:pPr lvl="1"/>
            <a:r>
              <a:rPr lang="it-IT" sz="2000" dirty="0">
                <a:solidFill>
                  <a:srgbClr val="001A61"/>
                </a:solidFill>
              </a:rPr>
              <a:t>Questionari e focus group con operatori di categoria</a:t>
            </a:r>
            <a:endParaRPr lang="it-IT" sz="2000" noProof="1">
              <a:solidFill>
                <a:srgbClr val="001A61"/>
              </a:solidFill>
            </a:endParaRP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Modello collaborativo sharing economy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Base progettuale per piattaforma collaborativa digitale logistica territoriale</a:t>
            </a:r>
          </a:p>
          <a:p>
            <a:pPr marL="11113" lvl="1" indent="0">
              <a:buNone/>
            </a:pPr>
            <a:endParaRPr lang="it-IT" sz="1400" dirty="0">
              <a:solidFill>
                <a:srgbClr val="001A61"/>
              </a:solidFill>
            </a:endParaRPr>
          </a:p>
          <a:p>
            <a:pPr marL="11113" lvl="1" indent="0" algn="just">
              <a:buNone/>
            </a:pPr>
            <a:r>
              <a:rPr lang="it-IT" sz="2000" dirty="0">
                <a:solidFill>
                  <a:srgbClr val="001A61"/>
                </a:solidFill>
              </a:rPr>
              <a:t>Attraverso una lettura concreta delle criticità (mezzi disponibili, colli di bottiglia, servizi, disponibilità a collaborare da parte degli operatori ) è stato prodotto un set di esigenze e requisiti condivisi che costituisce la base per progettare una piattaforma collaborativa di tipo ‘sharing economy’ per la logistica territoriale: uno strumento che può ridurre costi, migliorare accesso ai servizi e aumentare la resilienza delle filiere nel post-Xylella.</a:t>
            </a:r>
          </a:p>
          <a:p>
            <a:pPr lvl="1"/>
            <a:endParaRPr lang="it-IT" sz="2000" noProof="1">
              <a:solidFill>
                <a:srgbClr val="001A6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6691">
            <a:extLst>
              <a:ext uri="{FF2B5EF4-FFF2-40B4-BE49-F238E27FC236}">
                <a16:creationId xmlns:a16="http://schemas.microsoft.com/office/drawing/2014/main" id="{ADE7C2C2-6324-0794-B8BC-F9A661635CC0}"/>
              </a:ext>
            </a:extLst>
          </p:cNvPr>
          <p:cNvSpPr/>
          <p:nvPr/>
        </p:nvSpPr>
        <p:spPr>
          <a:xfrm>
            <a:off x="0" y="472043"/>
            <a:ext cx="9144000" cy="1143000"/>
          </a:xfrm>
          <a:custGeom>
            <a:avLst/>
            <a:gdLst/>
            <a:ahLst/>
            <a:cxnLst/>
            <a:rect l="0" t="0" r="0" b="0"/>
            <a:pathLst>
              <a:path w="7557492" h="2700030">
                <a:moveTo>
                  <a:pt x="0" y="0"/>
                </a:moveTo>
                <a:lnTo>
                  <a:pt x="7557492" y="0"/>
                </a:lnTo>
                <a:lnTo>
                  <a:pt x="7557492" y="2700030"/>
                </a:lnTo>
                <a:lnTo>
                  <a:pt x="0" y="2700030"/>
                </a:lnTo>
                <a:lnTo>
                  <a:pt x="0" y="0"/>
                </a:lnTo>
              </a:path>
            </a:pathLst>
          </a:custGeom>
          <a:solidFill>
            <a:srgbClr val="001A61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8FDCD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it-IT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2043"/>
            <a:ext cx="8229600" cy="1143000"/>
          </a:xfrm>
        </p:spPr>
        <p:txBody>
          <a:bodyPr>
            <a:noAutofit/>
          </a:bodyPr>
          <a:lstStyle/>
          <a:p>
            <a:r>
              <a:rPr lang="it-IT" sz="2400" b="1" noProof="1">
                <a:solidFill>
                  <a:schemeClr val="bg1"/>
                </a:solidFill>
              </a:rPr>
              <a:t>TASK 4.2 – RISORSE ENERGETICHE</a:t>
            </a:r>
            <a:br>
              <a:rPr lang="it-IT" sz="2400" b="1" noProof="1">
                <a:solidFill>
                  <a:schemeClr val="bg1"/>
                </a:solidFill>
              </a:rPr>
            </a:br>
            <a:r>
              <a:rPr lang="it-IT" sz="2400" b="1" noProof="1">
                <a:solidFill>
                  <a:schemeClr val="bg1"/>
                </a:solidFill>
              </a:rPr>
              <a:t>Task Leader: R. Amirante (Poliba)</a:t>
            </a:r>
            <a:br>
              <a:rPr lang="it-IT" sz="2400" b="1" noProof="1">
                <a:solidFill>
                  <a:schemeClr val="bg1"/>
                </a:solidFill>
              </a:rPr>
            </a:br>
            <a:r>
              <a:rPr lang="it-IT" sz="2400" b="1" noProof="1">
                <a:solidFill>
                  <a:schemeClr val="bg1"/>
                </a:solidFill>
              </a:rPr>
              <a:t>Ref. Scientifico: R. Valentini (CMCC)</a:t>
            </a:r>
            <a:endParaRPr sz="24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5208"/>
            <a:ext cx="8229600" cy="4525963"/>
          </a:xfrm>
        </p:spPr>
        <p:txBody>
          <a:bodyPr>
            <a:normAutofit/>
          </a:bodyPr>
          <a:lstStyle/>
          <a:p>
            <a:pPr marL="11113" lvl="1" indent="0">
              <a:buNone/>
            </a:pPr>
            <a:r>
              <a:rPr lang="it-IT" sz="2000" b="1" noProof="1">
                <a:solidFill>
                  <a:srgbClr val="001A61"/>
                </a:solidFill>
              </a:rPr>
              <a:t>ENERGIA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Modello Masseria 5.e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Agrivoltaico, biogas, fotovoltaico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Analisi quadro normativo (Green Deal, RED II/III, RePowerEU) 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Software EnergyPlan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Integrazione produzione agricola-energia</a:t>
            </a:r>
          </a:p>
          <a:p>
            <a:pPr marL="11113" lvl="1" indent="0">
              <a:buNone/>
            </a:pPr>
            <a:endParaRPr lang="it-IT" sz="2000" dirty="0">
              <a:solidFill>
                <a:srgbClr val="001A61"/>
              </a:solidFill>
            </a:endParaRPr>
          </a:p>
          <a:p>
            <a:pPr marL="11113" lvl="1" indent="0" algn="just">
              <a:buNone/>
            </a:pPr>
            <a:r>
              <a:rPr lang="it-IT" sz="2000" dirty="0">
                <a:solidFill>
                  <a:srgbClr val="001A61"/>
                </a:solidFill>
              </a:rPr>
              <a:t>Il paradigma Masseria 5.e integra produzione agricola, energia rinnovabile e digitalizzazione, rafforzando autonomia e competitività.</a:t>
            </a:r>
          </a:p>
          <a:p>
            <a:pPr marL="457200" lvl="1" indent="0">
              <a:buNone/>
            </a:pPr>
            <a:endParaRPr lang="it-IT" sz="2000" noProof="1">
              <a:solidFill>
                <a:srgbClr val="001A6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6691">
            <a:extLst>
              <a:ext uri="{FF2B5EF4-FFF2-40B4-BE49-F238E27FC236}">
                <a16:creationId xmlns:a16="http://schemas.microsoft.com/office/drawing/2014/main" id="{F690B90C-5E27-17E3-CDDA-C6C5B3C611AE}"/>
              </a:ext>
            </a:extLst>
          </p:cNvPr>
          <p:cNvSpPr/>
          <p:nvPr/>
        </p:nvSpPr>
        <p:spPr>
          <a:xfrm>
            <a:off x="0" y="472043"/>
            <a:ext cx="9144000" cy="1143000"/>
          </a:xfrm>
          <a:custGeom>
            <a:avLst/>
            <a:gdLst/>
            <a:ahLst/>
            <a:cxnLst/>
            <a:rect l="0" t="0" r="0" b="0"/>
            <a:pathLst>
              <a:path w="7557492" h="2700030">
                <a:moveTo>
                  <a:pt x="0" y="0"/>
                </a:moveTo>
                <a:lnTo>
                  <a:pt x="7557492" y="0"/>
                </a:lnTo>
                <a:lnTo>
                  <a:pt x="7557492" y="2700030"/>
                </a:lnTo>
                <a:lnTo>
                  <a:pt x="0" y="2700030"/>
                </a:lnTo>
                <a:lnTo>
                  <a:pt x="0" y="0"/>
                </a:lnTo>
              </a:path>
            </a:pathLst>
          </a:custGeom>
          <a:solidFill>
            <a:srgbClr val="001A61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8FDCD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it-IT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204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sz="2700" b="1" noProof="1">
                <a:solidFill>
                  <a:schemeClr val="bg1"/>
                </a:solidFill>
              </a:rPr>
              <a:t>TASK 4.3 – ECONOMIA DEI SOTTOPRODOTTI</a:t>
            </a:r>
            <a:br>
              <a:rPr lang="it-IT" sz="2700" b="1" noProof="1">
                <a:solidFill>
                  <a:schemeClr val="bg1"/>
                </a:solidFill>
              </a:rPr>
            </a:br>
            <a:r>
              <a:rPr lang="it-IT" sz="2700" b="1" noProof="1">
                <a:solidFill>
                  <a:schemeClr val="bg1"/>
                </a:solidFill>
              </a:rPr>
              <a:t>Task Leader: A. De Risi </a:t>
            </a:r>
            <a:br>
              <a:rPr lang="it-IT" sz="2700" b="1" noProof="1">
                <a:solidFill>
                  <a:schemeClr val="bg1"/>
                </a:solidFill>
              </a:rPr>
            </a:br>
            <a:r>
              <a:rPr lang="it-IT" sz="2700" b="1" noProof="1">
                <a:solidFill>
                  <a:schemeClr val="bg1"/>
                </a:solidFill>
              </a:rPr>
              <a:t>Ref. Scientifico: F. Pollice (Unisalento)</a:t>
            </a:r>
            <a:endParaRPr lang="it-IT" noProof="1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62760"/>
            <a:ext cx="8229600" cy="4525963"/>
          </a:xfrm>
        </p:spPr>
        <p:txBody>
          <a:bodyPr>
            <a:normAutofit/>
          </a:bodyPr>
          <a:lstStyle/>
          <a:p>
            <a:pPr marL="11113" lvl="1" indent="0" algn="just">
              <a:spcBef>
                <a:spcPts val="0"/>
              </a:spcBef>
              <a:buNone/>
            </a:pPr>
            <a:r>
              <a:rPr lang="it-IT" sz="2000" b="1" noProof="1">
                <a:solidFill>
                  <a:srgbClr val="001A61"/>
                </a:solidFill>
              </a:rPr>
              <a:t>ENERGIA</a:t>
            </a:r>
            <a:endParaRPr lang="it-IT" sz="2000" noProof="1">
              <a:solidFill>
                <a:srgbClr val="001A61"/>
              </a:solidFill>
            </a:endParaRPr>
          </a:p>
          <a:p>
            <a:pPr lvl="1" algn="just">
              <a:spcBef>
                <a:spcPts val="0"/>
              </a:spcBef>
            </a:pPr>
            <a:r>
              <a:rPr lang="it-IT" sz="2000" dirty="0">
                <a:solidFill>
                  <a:srgbClr val="001A61"/>
                </a:solidFill>
              </a:rPr>
              <a:t>Revisione della letteratura su tecnologie mature di conversione energetica di biomasse legnose</a:t>
            </a:r>
          </a:p>
          <a:p>
            <a:pPr lvl="1" algn="just">
              <a:spcBef>
                <a:spcPts val="0"/>
              </a:spcBef>
            </a:pPr>
            <a:r>
              <a:rPr lang="it-IT" sz="2000" dirty="0">
                <a:solidFill>
                  <a:srgbClr val="001A61"/>
                </a:solidFill>
              </a:rPr>
              <a:t>Analisi del quadro normativo nazionale e regionale per realizzazione e gestione impianti</a:t>
            </a:r>
            <a:r>
              <a:rPr lang="it-IT" sz="2000" noProof="1">
                <a:solidFill>
                  <a:srgbClr val="001A61"/>
                </a:solidFill>
              </a:rPr>
              <a:t>Valorizzazione biomassa da espianti</a:t>
            </a:r>
          </a:p>
          <a:p>
            <a:pPr lvl="1" algn="just">
              <a:spcBef>
                <a:spcPts val="0"/>
              </a:spcBef>
            </a:pPr>
            <a:r>
              <a:rPr lang="it-IT" sz="2000" dirty="0">
                <a:solidFill>
                  <a:srgbClr val="001A61"/>
                </a:solidFill>
              </a:rPr>
              <a:t>Mappatura impianti esistenti e infrastrutture rilevanti nel territorio salentino</a:t>
            </a:r>
          </a:p>
          <a:p>
            <a:pPr lvl="1" algn="just">
              <a:spcBef>
                <a:spcPts val="0"/>
              </a:spcBef>
            </a:pPr>
            <a:r>
              <a:rPr lang="it-IT" sz="2000" dirty="0">
                <a:solidFill>
                  <a:srgbClr val="001A61"/>
                </a:solidFill>
              </a:rPr>
              <a:t>Studi di fattibilità tecnico-economica per soluzioni impiantistiche efficienti</a:t>
            </a:r>
          </a:p>
          <a:p>
            <a:pPr lvl="1" algn="just">
              <a:spcBef>
                <a:spcPts val="0"/>
              </a:spcBef>
            </a:pPr>
            <a:r>
              <a:rPr lang="it-IT" sz="2000" dirty="0">
                <a:solidFill>
                  <a:srgbClr val="001A61"/>
                </a:solidFill>
              </a:rPr>
              <a:t>Studio di localizzazione ottimale degli impianti (criteri logistici e territoriali)</a:t>
            </a:r>
          </a:p>
          <a:p>
            <a:pPr lvl="1" algn="just">
              <a:spcBef>
                <a:spcPts val="0"/>
              </a:spcBef>
            </a:pPr>
            <a:r>
              <a:rPr lang="it-IT" sz="2000" dirty="0">
                <a:solidFill>
                  <a:srgbClr val="001A61"/>
                </a:solidFill>
              </a:rPr>
              <a:t>Modello di valorizzazione dei sottoprodotti agroalimentari orientato ad autoconsumo e produzione di energia pulita</a:t>
            </a:r>
          </a:p>
          <a:p>
            <a:pPr lvl="1" algn="just">
              <a:spcBef>
                <a:spcPts val="0"/>
              </a:spcBef>
            </a:pPr>
            <a:endParaRPr lang="it-IT" sz="2000" noProof="1">
              <a:solidFill>
                <a:srgbClr val="001A6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6691">
            <a:extLst>
              <a:ext uri="{FF2B5EF4-FFF2-40B4-BE49-F238E27FC236}">
                <a16:creationId xmlns:a16="http://schemas.microsoft.com/office/drawing/2014/main" id="{56F1704F-CD4A-A305-D75D-1072A0D539BC}"/>
              </a:ext>
            </a:extLst>
          </p:cNvPr>
          <p:cNvSpPr/>
          <p:nvPr/>
        </p:nvSpPr>
        <p:spPr>
          <a:xfrm>
            <a:off x="0" y="472043"/>
            <a:ext cx="9144000" cy="1143000"/>
          </a:xfrm>
          <a:custGeom>
            <a:avLst/>
            <a:gdLst/>
            <a:ahLst/>
            <a:cxnLst/>
            <a:rect l="0" t="0" r="0" b="0"/>
            <a:pathLst>
              <a:path w="7557492" h="2700030">
                <a:moveTo>
                  <a:pt x="0" y="0"/>
                </a:moveTo>
                <a:lnTo>
                  <a:pt x="7557492" y="0"/>
                </a:lnTo>
                <a:lnTo>
                  <a:pt x="7557492" y="2700030"/>
                </a:lnTo>
                <a:lnTo>
                  <a:pt x="0" y="2700030"/>
                </a:lnTo>
                <a:lnTo>
                  <a:pt x="0" y="0"/>
                </a:lnTo>
              </a:path>
            </a:pathLst>
          </a:custGeom>
          <a:solidFill>
            <a:srgbClr val="001A61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8FDCD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it-IT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2043"/>
            <a:ext cx="8229600" cy="1143000"/>
          </a:xfrm>
        </p:spPr>
        <p:txBody>
          <a:bodyPr>
            <a:noAutofit/>
          </a:bodyPr>
          <a:lstStyle/>
          <a:p>
            <a:r>
              <a:rPr lang="it-IT" sz="2400" b="1" noProof="1">
                <a:solidFill>
                  <a:schemeClr val="bg1"/>
                </a:solidFill>
              </a:rPr>
              <a:t>TASK 4.4 – LOGISTICA SISTEMI AGROALIMENTARI</a:t>
            </a:r>
            <a:br>
              <a:rPr lang="it-IT" sz="2400" b="1" noProof="1">
                <a:solidFill>
                  <a:schemeClr val="bg1"/>
                </a:solidFill>
              </a:rPr>
            </a:br>
            <a:r>
              <a:rPr lang="it-IT" sz="2400" b="1" noProof="1">
                <a:solidFill>
                  <a:schemeClr val="bg1"/>
                </a:solidFill>
              </a:rPr>
              <a:t>Task Leader: V. Albino (Poliba)</a:t>
            </a:r>
            <a:br>
              <a:rPr lang="it-IT" sz="2400" b="1" noProof="1">
                <a:solidFill>
                  <a:schemeClr val="bg1"/>
                </a:solidFill>
              </a:rPr>
            </a:br>
            <a:r>
              <a:rPr lang="it-IT" sz="2400" b="1" noProof="1">
                <a:solidFill>
                  <a:schemeClr val="bg1"/>
                </a:solidFill>
              </a:rPr>
              <a:t>Ref. Scientifico: R. Valentini (CMCC)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92680"/>
            <a:ext cx="8229600" cy="4525963"/>
          </a:xfrm>
        </p:spPr>
        <p:txBody>
          <a:bodyPr>
            <a:normAutofit/>
          </a:bodyPr>
          <a:lstStyle/>
          <a:p>
            <a:pPr marL="11113" lvl="1" indent="0">
              <a:buNone/>
            </a:pPr>
            <a:r>
              <a:rPr lang="it-IT" sz="2000" b="1" dirty="0">
                <a:solidFill>
                  <a:srgbClr val="001A61"/>
                </a:solidFill>
              </a:rPr>
              <a:t>INFRASTRUTTURE E LOGISTICA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Analisi filiere olio, vino, ortofrutta, cereali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Benchmark internazionale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Packaging sostenibile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Integrazione logistica-paesaggio</a:t>
            </a:r>
          </a:p>
          <a:p>
            <a:pPr marL="457200" lvl="1" indent="0">
              <a:buNone/>
            </a:pPr>
            <a:endParaRPr lang="it-IT" sz="2000" noProof="1">
              <a:solidFill>
                <a:srgbClr val="001A61"/>
              </a:solidFill>
            </a:endParaRPr>
          </a:p>
          <a:p>
            <a:pPr marL="0" indent="0" algn="just">
              <a:buNone/>
            </a:pPr>
            <a:r>
              <a:rPr lang="it-IT" sz="2000" dirty="0">
                <a:solidFill>
                  <a:srgbClr val="001A61"/>
                </a:solidFill>
              </a:rPr>
              <a:t>È stato sviluppato un modello logistico-territoriale per migliorare competitività e resilienza del sistema agroalimentare.</a:t>
            </a:r>
          </a:p>
          <a:p>
            <a:pPr lvl="1"/>
            <a:endParaRPr lang="it-IT" sz="2000" noProof="1">
              <a:solidFill>
                <a:srgbClr val="001A6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6691">
            <a:extLst>
              <a:ext uri="{FF2B5EF4-FFF2-40B4-BE49-F238E27FC236}">
                <a16:creationId xmlns:a16="http://schemas.microsoft.com/office/drawing/2014/main" id="{F06D09E7-3138-37D7-6004-B3C84346F84E}"/>
              </a:ext>
            </a:extLst>
          </p:cNvPr>
          <p:cNvSpPr/>
          <p:nvPr/>
        </p:nvSpPr>
        <p:spPr>
          <a:xfrm>
            <a:off x="0" y="472043"/>
            <a:ext cx="9144000" cy="1143000"/>
          </a:xfrm>
          <a:custGeom>
            <a:avLst/>
            <a:gdLst/>
            <a:ahLst/>
            <a:cxnLst/>
            <a:rect l="0" t="0" r="0" b="0"/>
            <a:pathLst>
              <a:path w="7557492" h="2700030">
                <a:moveTo>
                  <a:pt x="0" y="0"/>
                </a:moveTo>
                <a:lnTo>
                  <a:pt x="7557492" y="0"/>
                </a:lnTo>
                <a:lnTo>
                  <a:pt x="7557492" y="2700030"/>
                </a:lnTo>
                <a:lnTo>
                  <a:pt x="0" y="2700030"/>
                </a:lnTo>
                <a:lnTo>
                  <a:pt x="0" y="0"/>
                </a:lnTo>
              </a:path>
            </a:pathLst>
          </a:custGeom>
          <a:solidFill>
            <a:srgbClr val="001A61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8FDCD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it-IT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2521"/>
            <a:ext cx="8229600" cy="1143000"/>
          </a:xfrm>
        </p:spPr>
        <p:txBody>
          <a:bodyPr>
            <a:noAutofit/>
          </a:bodyPr>
          <a:lstStyle/>
          <a:p>
            <a:r>
              <a:rPr lang="it-IT" sz="2400" b="1" noProof="1">
                <a:solidFill>
                  <a:schemeClr val="bg1"/>
                </a:solidFill>
              </a:rPr>
              <a:t>TASK 4.5 – VALORIZZAZIONE PATRIMONIO RURALE</a:t>
            </a:r>
            <a:br>
              <a:rPr lang="it-IT" sz="2400" b="1" noProof="1">
                <a:solidFill>
                  <a:schemeClr val="bg1"/>
                </a:solidFill>
              </a:rPr>
            </a:br>
            <a:r>
              <a:rPr lang="it-IT" sz="2400" b="1" noProof="1">
                <a:solidFill>
                  <a:schemeClr val="bg1"/>
                </a:solidFill>
              </a:rPr>
              <a:t>Task Leader: P. Miglietta</a:t>
            </a:r>
            <a:br>
              <a:rPr lang="it-IT" sz="2400" b="1" noProof="1">
                <a:solidFill>
                  <a:schemeClr val="bg1"/>
                </a:solidFill>
              </a:rPr>
            </a:br>
            <a:r>
              <a:rPr lang="it-IT" sz="2400" b="1" noProof="1">
                <a:solidFill>
                  <a:schemeClr val="bg1"/>
                </a:solidFill>
              </a:rPr>
              <a:t>Ref. Scientifico: F. Pollice (Unisalento)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30829"/>
            <a:ext cx="8229600" cy="4525963"/>
          </a:xfrm>
        </p:spPr>
        <p:txBody>
          <a:bodyPr>
            <a:normAutofit/>
          </a:bodyPr>
          <a:lstStyle/>
          <a:p>
            <a:pPr marL="11113" lvl="1" indent="0">
              <a:buNone/>
            </a:pPr>
            <a:r>
              <a:rPr lang="it-IT" sz="2000" b="1" noProof="1">
                <a:solidFill>
                  <a:srgbClr val="001A61"/>
                </a:solidFill>
              </a:rPr>
              <a:t>PATRIMONIO RURALE</a:t>
            </a:r>
          </a:p>
          <a:p>
            <a:pPr lvl="1">
              <a:spcBef>
                <a:spcPts val="0"/>
              </a:spcBef>
            </a:pPr>
            <a:r>
              <a:rPr lang="it-IT" sz="2000" dirty="0">
                <a:solidFill>
                  <a:srgbClr val="001A61"/>
                </a:solidFill>
              </a:rPr>
              <a:t>Framework concettuale e lista strutturata di indicatori di sostenibilità/resilienza (scala micro, meso, macro)</a:t>
            </a:r>
          </a:p>
          <a:p>
            <a:pPr lvl="1">
              <a:spcBef>
                <a:spcPts val="0"/>
              </a:spcBef>
            </a:pPr>
            <a:r>
              <a:rPr lang="it-IT" sz="2000" dirty="0">
                <a:solidFill>
                  <a:srgbClr val="001A61"/>
                </a:solidFill>
              </a:rPr>
              <a:t>Database da questionari su marchi di qualità e proprietà intellettuale (competitività e valorizzazione territoriale)</a:t>
            </a:r>
          </a:p>
          <a:p>
            <a:pPr lvl="1">
              <a:spcBef>
                <a:spcPts val="0"/>
              </a:spcBef>
            </a:pPr>
            <a:r>
              <a:rPr lang="it-IT" sz="2000" dirty="0">
                <a:solidFill>
                  <a:srgbClr val="001A61"/>
                </a:solidFill>
              </a:rPr>
              <a:t>Modelli per recupero paesaggi agricoli degradati: analisi SWOT + metodologie </a:t>
            </a:r>
            <a:r>
              <a:rPr lang="it-IT" sz="2000" dirty="0" err="1">
                <a:solidFill>
                  <a:srgbClr val="001A61"/>
                </a:solidFill>
              </a:rPr>
              <a:t>multicriteriali</a:t>
            </a:r>
            <a:endParaRPr lang="it-IT" sz="2000" dirty="0">
              <a:solidFill>
                <a:srgbClr val="001A61"/>
              </a:solidFill>
            </a:endParaRPr>
          </a:p>
          <a:p>
            <a:pPr lvl="1">
              <a:spcBef>
                <a:spcPts val="0"/>
              </a:spcBef>
            </a:pPr>
            <a:r>
              <a:rPr lang="it-IT" sz="2000" dirty="0">
                <a:solidFill>
                  <a:srgbClr val="001A61"/>
                </a:solidFill>
              </a:rPr>
              <a:t>Selezione di colture autoctone resilienti e definizione di DSS per riconversione produttiva</a:t>
            </a:r>
          </a:p>
          <a:p>
            <a:pPr lvl="1">
              <a:spcBef>
                <a:spcPts val="0"/>
              </a:spcBef>
            </a:pPr>
            <a:r>
              <a:rPr lang="it-IT" sz="2000" dirty="0">
                <a:solidFill>
                  <a:srgbClr val="001A61"/>
                </a:solidFill>
              </a:rPr>
              <a:t>Sistematizzazione tecnologie Agricoltura 4.0 implementabili (fattibilità tecnico-economica ed effetti attesi)</a:t>
            </a:r>
          </a:p>
          <a:p>
            <a:pPr lvl="1">
              <a:spcBef>
                <a:spcPts val="0"/>
              </a:spcBef>
            </a:pPr>
            <a:r>
              <a:rPr lang="it-IT" sz="2000" dirty="0">
                <a:solidFill>
                  <a:srgbClr val="001A61"/>
                </a:solidFill>
              </a:rPr>
              <a:t>Modelli di filiere corte innovative e modello paesaggistico‑agroturistico dinamico + strategie per incremento turismo rurale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3D5FD-4EF0-DAC0-33B0-9A84C6D5A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691">
            <a:extLst>
              <a:ext uri="{FF2B5EF4-FFF2-40B4-BE49-F238E27FC236}">
                <a16:creationId xmlns:a16="http://schemas.microsoft.com/office/drawing/2014/main" id="{659985F9-9C0B-D023-4F96-1C765D4737BE}"/>
              </a:ext>
            </a:extLst>
          </p:cNvPr>
          <p:cNvSpPr/>
          <p:nvPr/>
        </p:nvSpPr>
        <p:spPr>
          <a:xfrm>
            <a:off x="0" y="1166017"/>
            <a:ext cx="9144000" cy="449025"/>
          </a:xfrm>
          <a:custGeom>
            <a:avLst/>
            <a:gdLst/>
            <a:ahLst/>
            <a:cxnLst/>
            <a:rect l="0" t="0" r="0" b="0"/>
            <a:pathLst>
              <a:path w="7557492" h="2700030">
                <a:moveTo>
                  <a:pt x="0" y="0"/>
                </a:moveTo>
                <a:lnTo>
                  <a:pt x="7557492" y="0"/>
                </a:lnTo>
                <a:lnTo>
                  <a:pt x="7557492" y="2700030"/>
                </a:lnTo>
                <a:lnTo>
                  <a:pt x="0" y="2700030"/>
                </a:lnTo>
                <a:lnTo>
                  <a:pt x="0" y="0"/>
                </a:lnTo>
              </a:path>
            </a:pathLst>
          </a:custGeom>
          <a:solidFill>
            <a:srgbClr val="001A61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8FDCD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883A471-39E4-A700-E249-165B5F7060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66018"/>
            <a:ext cx="8229600" cy="4525963"/>
          </a:xfrm>
        </p:spPr>
        <p:txBody>
          <a:bodyPr>
            <a:normAutofit/>
          </a:bodyPr>
          <a:lstStyle/>
          <a:p>
            <a:pPr marL="0" lvl="0" indent="0" algn="just" defTabSz="914400" eaLnBrk="0" fontAlgn="base" hangingPunct="0">
              <a:spcBef>
                <a:spcPts val="600"/>
              </a:spcBef>
              <a:spcAft>
                <a:spcPct val="0"/>
              </a:spcAft>
              <a:buNone/>
            </a:pPr>
            <a:r>
              <a:rPr lang="it-IT" altLang="it-IT" sz="2000" b="1" dirty="0">
                <a:solidFill>
                  <a:schemeClr val="bg1"/>
                </a:solidFill>
              </a:rPr>
              <a:t>AREA 5 – CAPITALE UMANO, GOVERNANCE E INNOVAZIONE</a:t>
            </a:r>
          </a:p>
          <a:p>
            <a:pPr marL="0" lvl="0" indent="0" algn="just" defTabSz="914400" eaLnBrk="0" fontAlgn="base" hangingPunct="0">
              <a:spcBef>
                <a:spcPts val="0"/>
              </a:spcBef>
              <a:spcAft>
                <a:spcPct val="0"/>
              </a:spcAft>
              <a:buNone/>
            </a:pPr>
            <a:endParaRPr lang="it-IT" altLang="it-IT" sz="2000" dirty="0">
              <a:solidFill>
                <a:srgbClr val="001A61"/>
              </a:solidFill>
            </a:endParaRPr>
          </a:p>
          <a:p>
            <a:pPr marL="0" lvl="0" indent="0" algn="just" defTabSz="914400" eaLnBrk="0" fontAlgn="base" hangingPunct="0">
              <a:spcBef>
                <a:spcPts val="0"/>
              </a:spcBef>
              <a:spcAft>
                <a:spcPct val="0"/>
              </a:spcAft>
              <a:buNone/>
            </a:pPr>
            <a:r>
              <a:rPr lang="it-IT" altLang="it-IT" sz="2000" dirty="0">
                <a:solidFill>
                  <a:srgbClr val="001A61"/>
                </a:solidFill>
              </a:rPr>
              <a:t>Obiettivo:</a:t>
            </a:r>
          </a:p>
          <a:p>
            <a:pPr marL="0" lvl="0" indent="0" algn="just" defTabSz="914400" eaLnBrk="0" fontAlgn="base" hangingPunct="0">
              <a:spcBef>
                <a:spcPts val="0"/>
              </a:spcBef>
              <a:spcAft>
                <a:spcPct val="0"/>
              </a:spcAft>
              <a:buNone/>
            </a:pPr>
            <a:r>
              <a:rPr lang="it-IT" altLang="it-IT" sz="2000" dirty="0">
                <a:solidFill>
                  <a:srgbClr val="001A61"/>
                </a:solidFill>
              </a:rPr>
              <a:t>Rafforzare le competenze, la governance partecipativa e l’innovazione territoriale, costruendo le condizioni sociali e istituzionali per una rigenerazione duratura e condivisa.</a:t>
            </a:r>
          </a:p>
          <a:p>
            <a:pPr marL="0" lvl="0" indent="0" algn="just" defTabSz="914400" eaLnBrk="0" fontAlgn="base" hangingPunct="0">
              <a:spcBef>
                <a:spcPts val="0"/>
              </a:spcBef>
              <a:spcAft>
                <a:spcPct val="0"/>
              </a:spcAft>
              <a:buNone/>
            </a:pPr>
            <a:endParaRPr lang="it-IT" altLang="it-IT" sz="2000" dirty="0">
              <a:solidFill>
                <a:srgbClr val="001A61"/>
              </a:solidFill>
            </a:endParaRPr>
          </a:p>
          <a:p>
            <a:pPr marL="0" lvl="0" indent="0" algn="just" defTabSz="914400" eaLnBrk="0" fontAlgn="base" hangingPunct="0">
              <a:spcBef>
                <a:spcPts val="0"/>
              </a:spcBef>
              <a:spcAft>
                <a:spcPct val="0"/>
              </a:spcAft>
              <a:buNone/>
            </a:pPr>
            <a:r>
              <a:rPr lang="it-IT" altLang="it-IT" sz="2000" dirty="0">
                <a:solidFill>
                  <a:srgbClr val="001A61"/>
                </a:solidFill>
              </a:rPr>
              <a:t>Task:</a:t>
            </a:r>
          </a:p>
          <a:p>
            <a:pPr marL="0" lvl="0" indent="0" algn="just" defTabSz="914400" eaLnBrk="0" fontAlgn="base" hangingPunct="0">
              <a:spcBef>
                <a:spcPts val="0"/>
              </a:spcBef>
              <a:spcAft>
                <a:spcPct val="0"/>
              </a:spcAft>
              <a:buNone/>
            </a:pPr>
            <a:r>
              <a:rPr lang="it-IT" altLang="it-IT" sz="2000" dirty="0">
                <a:solidFill>
                  <a:srgbClr val="001A61"/>
                </a:solidFill>
              </a:rPr>
              <a:t>5.1 – Capitale Umano ed Imprenditoriale</a:t>
            </a:r>
          </a:p>
          <a:p>
            <a:pPr marL="0" lvl="0" indent="0" algn="just" defTabSz="914400" eaLnBrk="0" fontAlgn="base" hangingPunct="0">
              <a:spcBef>
                <a:spcPts val="0"/>
              </a:spcBef>
              <a:spcAft>
                <a:spcPct val="0"/>
              </a:spcAft>
              <a:buNone/>
            </a:pPr>
            <a:r>
              <a:rPr lang="it-IT" altLang="it-IT" sz="2000" dirty="0">
                <a:solidFill>
                  <a:srgbClr val="001A61"/>
                </a:solidFill>
              </a:rPr>
              <a:t>5.2 – Sistema della Conoscenza (Green Communities e Atlante Buone Pratiche)</a:t>
            </a:r>
          </a:p>
          <a:p>
            <a:pPr marL="0" lvl="0" indent="0" algn="just" defTabSz="914400" eaLnBrk="0" fontAlgn="base" hangingPunct="0">
              <a:spcBef>
                <a:spcPts val="0"/>
              </a:spcBef>
              <a:spcAft>
                <a:spcPct val="0"/>
              </a:spcAft>
              <a:buNone/>
            </a:pPr>
            <a:r>
              <a:rPr lang="it-IT" altLang="it-IT" sz="2000" dirty="0">
                <a:solidFill>
                  <a:srgbClr val="001A61"/>
                </a:solidFill>
              </a:rPr>
              <a:t>5.3 – Open Innovation e Infrastruttura Sociale dell’Innovazione</a:t>
            </a:r>
          </a:p>
          <a:p>
            <a:pPr marL="0" lvl="0" indent="0" algn="just" defTabSz="914400" eaLnBrk="0" fontAlgn="base" hangingPunct="0">
              <a:spcBef>
                <a:spcPts val="0"/>
              </a:spcBef>
              <a:spcAft>
                <a:spcPct val="0"/>
              </a:spcAft>
              <a:buNone/>
            </a:pPr>
            <a:r>
              <a:rPr lang="it-IT" altLang="it-IT" sz="2000" dirty="0">
                <a:solidFill>
                  <a:srgbClr val="001A61"/>
                </a:solidFill>
              </a:rPr>
              <a:t>5.4 – Standard di Agricoltura Rigenerativa Jonico-Salentina</a:t>
            </a:r>
          </a:p>
          <a:p>
            <a:pPr marL="0" lvl="0" indent="0" algn="just" defTabSz="914400" eaLnBrk="0" fontAlgn="base" hangingPunct="0">
              <a:spcBef>
                <a:spcPts val="600"/>
              </a:spcBef>
              <a:spcAft>
                <a:spcPct val="0"/>
              </a:spcAft>
              <a:buNone/>
            </a:pPr>
            <a:endParaRPr lang="it-IT" altLang="it-IT" sz="2000" dirty="0">
              <a:solidFill>
                <a:srgbClr val="001A61"/>
              </a:solidFill>
            </a:endParaRPr>
          </a:p>
          <a:p>
            <a:pPr marL="0" lvl="0" indent="0" algn="just" defTabSz="914400" eaLnBrk="0" fontAlgn="base" hangingPunct="0">
              <a:spcBef>
                <a:spcPts val="600"/>
              </a:spcBef>
              <a:spcAft>
                <a:spcPct val="0"/>
              </a:spcAft>
              <a:buNone/>
            </a:pPr>
            <a:endParaRPr lang="it-IT" altLang="it-IT" sz="2000" dirty="0">
              <a:solidFill>
                <a:srgbClr val="001A61"/>
              </a:solidFill>
            </a:endParaRPr>
          </a:p>
          <a:p>
            <a:pPr marL="0" lvl="0" indent="0" algn="just" defTabSz="914400" eaLnBrk="0" fontAlgn="base" hangingPunct="0">
              <a:spcBef>
                <a:spcPts val="600"/>
              </a:spcBef>
              <a:spcAft>
                <a:spcPct val="0"/>
              </a:spcAft>
              <a:buNone/>
            </a:pPr>
            <a:endParaRPr lang="it-IT" altLang="it-IT" sz="2000" dirty="0">
              <a:solidFill>
                <a:srgbClr val="001A61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it-IT" sz="2000" b="1" dirty="0">
              <a:solidFill>
                <a:srgbClr val="001A61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it-IT" sz="2000" dirty="0">
              <a:solidFill>
                <a:srgbClr val="001A6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2744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6D3A5C-5D3A-7D1F-B306-C752B41FE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6691">
            <a:extLst>
              <a:ext uri="{FF2B5EF4-FFF2-40B4-BE49-F238E27FC236}">
                <a16:creationId xmlns:a16="http://schemas.microsoft.com/office/drawing/2014/main" id="{965E29AB-7D80-F047-2556-B96960E6CD36}"/>
              </a:ext>
            </a:extLst>
          </p:cNvPr>
          <p:cNvSpPr/>
          <p:nvPr/>
        </p:nvSpPr>
        <p:spPr>
          <a:xfrm>
            <a:off x="0" y="472043"/>
            <a:ext cx="9144000" cy="1143000"/>
          </a:xfrm>
          <a:custGeom>
            <a:avLst/>
            <a:gdLst/>
            <a:ahLst/>
            <a:cxnLst/>
            <a:rect l="0" t="0" r="0" b="0"/>
            <a:pathLst>
              <a:path w="7557492" h="2700030">
                <a:moveTo>
                  <a:pt x="0" y="0"/>
                </a:moveTo>
                <a:lnTo>
                  <a:pt x="7557492" y="0"/>
                </a:lnTo>
                <a:lnTo>
                  <a:pt x="7557492" y="2700030"/>
                </a:lnTo>
                <a:lnTo>
                  <a:pt x="0" y="2700030"/>
                </a:lnTo>
                <a:lnTo>
                  <a:pt x="0" y="0"/>
                </a:lnTo>
              </a:path>
            </a:pathLst>
          </a:custGeom>
          <a:solidFill>
            <a:srgbClr val="001A61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8FDCD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it-IT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E3D068-2B99-612E-B693-565CB0FB9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87918"/>
            <a:ext cx="8229600" cy="1143000"/>
          </a:xfrm>
        </p:spPr>
        <p:txBody>
          <a:bodyPr>
            <a:noAutofit/>
          </a:bodyPr>
          <a:lstStyle/>
          <a:p>
            <a:r>
              <a:rPr lang="it-IT" sz="2400" b="1" noProof="1">
                <a:solidFill>
                  <a:schemeClr val="bg1"/>
                </a:solidFill>
              </a:rPr>
              <a:t>TASK 5.1 – CAPITALE UMANO ED IMPRENDITORIALE</a:t>
            </a:r>
            <a:br>
              <a:rPr lang="it-IT" sz="2400" b="1" noProof="1">
                <a:solidFill>
                  <a:schemeClr val="bg1"/>
                </a:solidFill>
              </a:rPr>
            </a:br>
            <a:r>
              <a:rPr lang="it-IT" sz="2400" b="1" noProof="1">
                <a:solidFill>
                  <a:schemeClr val="bg1"/>
                </a:solidFill>
              </a:rPr>
              <a:t>Task Leader: V. Stefanelli</a:t>
            </a:r>
            <a:br>
              <a:rPr lang="it-IT" sz="2400" b="1" noProof="1">
                <a:solidFill>
                  <a:schemeClr val="bg1"/>
                </a:solidFill>
              </a:rPr>
            </a:br>
            <a:r>
              <a:rPr lang="it-IT" sz="2400" b="1" noProof="1">
                <a:solidFill>
                  <a:schemeClr val="bg1"/>
                </a:solidFill>
              </a:rPr>
              <a:t>Ref. Scientifico: F. Pollice (Unisalento)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2B083A4-2618-E503-C03A-8AE5CF81DD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65960"/>
            <a:ext cx="8229600" cy="4525963"/>
          </a:xfrm>
        </p:spPr>
        <p:txBody>
          <a:bodyPr>
            <a:normAutofit/>
          </a:bodyPr>
          <a:lstStyle/>
          <a:p>
            <a:pPr marL="11113" lvl="1" indent="0">
              <a:buNone/>
            </a:pPr>
            <a:r>
              <a:rPr lang="it-IT" sz="2000" b="1" noProof="1">
                <a:solidFill>
                  <a:srgbClr val="001A61"/>
                </a:solidFill>
              </a:rPr>
              <a:t>CAPITALE UMANO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54 questionari validi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Prevalenza microimprese (&lt;10 addetti)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Totale attivo &lt;1 mln € per maggioranza imprese</a:t>
            </a:r>
          </a:p>
          <a:p>
            <a:pPr marL="11113" lvl="1" indent="0">
              <a:buNone/>
            </a:pPr>
            <a:endParaRPr lang="it-IT" sz="2000" noProof="1">
              <a:solidFill>
                <a:srgbClr val="001A61"/>
              </a:solidFill>
            </a:endParaRPr>
          </a:p>
          <a:p>
            <a:pPr marL="11113" lvl="1" indent="0" algn="just">
              <a:buNone/>
            </a:pPr>
            <a:r>
              <a:rPr lang="it-IT" sz="2000" dirty="0">
                <a:solidFill>
                  <a:srgbClr val="001A61"/>
                </a:solidFill>
              </a:rPr>
              <a:t>Il Task ha analizzato competenze e fabbisogni formativi, evidenziando frammentazione strutturale ma apertura ai mercati nazionali e internazionali.</a:t>
            </a:r>
          </a:p>
          <a:p>
            <a:pPr marL="457200" lvl="1" indent="0">
              <a:buNone/>
            </a:pPr>
            <a:endParaRPr lang="it-IT" sz="2000" noProof="1">
              <a:solidFill>
                <a:srgbClr val="001A6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6143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6691">
            <a:extLst>
              <a:ext uri="{FF2B5EF4-FFF2-40B4-BE49-F238E27FC236}">
                <a16:creationId xmlns:a16="http://schemas.microsoft.com/office/drawing/2014/main" id="{F4D71A44-2856-DED2-6204-35FA24C9E657}"/>
              </a:ext>
            </a:extLst>
          </p:cNvPr>
          <p:cNvSpPr/>
          <p:nvPr/>
        </p:nvSpPr>
        <p:spPr>
          <a:xfrm>
            <a:off x="0" y="472043"/>
            <a:ext cx="9144000" cy="1143000"/>
          </a:xfrm>
          <a:custGeom>
            <a:avLst/>
            <a:gdLst/>
            <a:ahLst/>
            <a:cxnLst/>
            <a:rect l="0" t="0" r="0" b="0"/>
            <a:pathLst>
              <a:path w="7557492" h="2700030">
                <a:moveTo>
                  <a:pt x="0" y="0"/>
                </a:moveTo>
                <a:lnTo>
                  <a:pt x="7557492" y="0"/>
                </a:lnTo>
                <a:lnTo>
                  <a:pt x="7557492" y="2700030"/>
                </a:lnTo>
                <a:lnTo>
                  <a:pt x="0" y="2700030"/>
                </a:lnTo>
                <a:lnTo>
                  <a:pt x="0" y="0"/>
                </a:lnTo>
              </a:path>
            </a:pathLst>
          </a:custGeom>
          <a:solidFill>
            <a:srgbClr val="001A61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8FDCD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it-IT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2043"/>
            <a:ext cx="8229600" cy="1143000"/>
          </a:xfrm>
        </p:spPr>
        <p:txBody>
          <a:bodyPr>
            <a:noAutofit/>
          </a:bodyPr>
          <a:lstStyle/>
          <a:p>
            <a:r>
              <a:rPr lang="it-IT" sz="2400" b="1" noProof="1">
                <a:solidFill>
                  <a:schemeClr val="bg1"/>
                </a:solidFill>
              </a:rPr>
              <a:t>TASK 5.2 – SISTEMA DELLA CONOSCENZA</a:t>
            </a:r>
            <a:br>
              <a:rPr lang="it-IT" sz="2400" b="1" noProof="1">
                <a:solidFill>
                  <a:schemeClr val="bg1"/>
                </a:solidFill>
              </a:rPr>
            </a:br>
            <a:r>
              <a:rPr lang="it-IT" sz="2400" b="1" noProof="1">
                <a:solidFill>
                  <a:schemeClr val="bg1"/>
                </a:solidFill>
              </a:rPr>
              <a:t>Task Leader: F. Bottalico</a:t>
            </a:r>
            <a:br>
              <a:rPr lang="it-IT" sz="2400" b="1" noProof="1">
                <a:solidFill>
                  <a:schemeClr val="bg1"/>
                </a:solidFill>
              </a:rPr>
            </a:br>
            <a:r>
              <a:rPr lang="it-IT" sz="2400" b="1" noProof="1">
                <a:solidFill>
                  <a:schemeClr val="bg1"/>
                </a:solidFill>
              </a:rPr>
              <a:t>Ref. Scientifico: T. Miano (CIHEAM Bari)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33880"/>
            <a:ext cx="8229600" cy="4525963"/>
          </a:xfrm>
        </p:spPr>
        <p:txBody>
          <a:bodyPr>
            <a:normAutofit/>
          </a:bodyPr>
          <a:lstStyle/>
          <a:p>
            <a:pPr marL="11113" lvl="1" indent="0">
              <a:buNone/>
            </a:pPr>
            <a:r>
              <a:rPr lang="it-IT" sz="2000" b="1" dirty="0">
                <a:solidFill>
                  <a:srgbClr val="001A61"/>
                </a:solidFill>
              </a:rPr>
              <a:t>SOSTENIBILITÀ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Linee guida sistema alimentare rigenerativo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Green Communities pilota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Atlante Buone Pratiche integrato in DAJS Atlas</a:t>
            </a:r>
          </a:p>
          <a:p>
            <a:pPr marL="11113" lvl="1" indent="0">
              <a:buNone/>
            </a:pPr>
            <a:endParaRPr lang="it-IT" sz="2000" dirty="0">
              <a:solidFill>
                <a:srgbClr val="001A61"/>
              </a:solidFill>
            </a:endParaRPr>
          </a:p>
          <a:p>
            <a:pPr marL="11113" lvl="1" indent="0">
              <a:buNone/>
            </a:pPr>
            <a:r>
              <a:rPr lang="it-IT" sz="2000" dirty="0">
                <a:solidFill>
                  <a:srgbClr val="001A61"/>
                </a:solidFill>
              </a:rPr>
              <a:t>Sono state attivate Green Communities come laboratori permanenti di governance partecipativa e food policy locale.</a:t>
            </a:r>
          </a:p>
          <a:p>
            <a:pPr marL="457200" lvl="1" indent="0">
              <a:buNone/>
            </a:pPr>
            <a:endParaRPr lang="it-IT" sz="2000" noProof="1">
              <a:solidFill>
                <a:srgbClr val="001A6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797C22-4102-7958-F40F-81B467ACE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6691">
            <a:extLst>
              <a:ext uri="{FF2B5EF4-FFF2-40B4-BE49-F238E27FC236}">
                <a16:creationId xmlns:a16="http://schemas.microsoft.com/office/drawing/2014/main" id="{CE1CD5FA-78B6-C729-4202-AE31B302F9C0}"/>
              </a:ext>
            </a:extLst>
          </p:cNvPr>
          <p:cNvSpPr/>
          <p:nvPr/>
        </p:nvSpPr>
        <p:spPr>
          <a:xfrm>
            <a:off x="0" y="472043"/>
            <a:ext cx="9144000" cy="1143000"/>
          </a:xfrm>
          <a:custGeom>
            <a:avLst/>
            <a:gdLst/>
            <a:ahLst/>
            <a:cxnLst/>
            <a:rect l="0" t="0" r="0" b="0"/>
            <a:pathLst>
              <a:path w="7557492" h="2700030">
                <a:moveTo>
                  <a:pt x="0" y="0"/>
                </a:moveTo>
                <a:lnTo>
                  <a:pt x="7557492" y="0"/>
                </a:lnTo>
                <a:lnTo>
                  <a:pt x="7557492" y="2700030"/>
                </a:lnTo>
                <a:lnTo>
                  <a:pt x="0" y="2700030"/>
                </a:lnTo>
                <a:lnTo>
                  <a:pt x="0" y="0"/>
                </a:lnTo>
              </a:path>
            </a:pathLst>
          </a:custGeom>
          <a:solidFill>
            <a:srgbClr val="001A61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8FDCD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it-I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752739-BE10-B369-07AB-A8075755F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25070"/>
            <a:ext cx="8229600" cy="4957948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it-IT" sz="2000" noProof="1">
                <a:solidFill>
                  <a:srgbClr val="001A61"/>
                </a:solidFill>
              </a:rPr>
              <a:t>In estrema sintesi le analisi conducono a: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it-IT" sz="2000" b="1" noProof="1">
                <a:solidFill>
                  <a:srgbClr val="001A61"/>
                </a:solidFill>
              </a:rPr>
              <a:t>Evidenza degli impatti socio-economici della Xylella </a:t>
            </a:r>
          </a:p>
          <a:p>
            <a:pPr>
              <a:spcBef>
                <a:spcPts val="0"/>
              </a:spcBef>
            </a:pPr>
            <a:r>
              <a:rPr lang="it-IT" sz="2000" dirty="0">
                <a:solidFill>
                  <a:srgbClr val="001A61"/>
                </a:solidFill>
              </a:rPr>
              <a:t>21 milioni di ulivi compromessi</a:t>
            </a:r>
          </a:p>
          <a:p>
            <a:pPr>
              <a:spcBef>
                <a:spcPts val="0"/>
              </a:spcBef>
            </a:pPr>
            <a:r>
              <a:rPr lang="it-IT" sz="2000" dirty="0">
                <a:solidFill>
                  <a:srgbClr val="001A61"/>
                </a:solidFill>
              </a:rPr>
              <a:t>-60% produzione olivicola</a:t>
            </a:r>
          </a:p>
          <a:p>
            <a:pPr>
              <a:spcBef>
                <a:spcPts val="0"/>
              </a:spcBef>
            </a:pPr>
            <a:r>
              <a:rPr lang="it-IT" sz="2000" dirty="0">
                <a:solidFill>
                  <a:srgbClr val="001A61"/>
                </a:solidFill>
              </a:rPr>
              <a:t>&gt;1,5 miliardi € danni stimati</a:t>
            </a:r>
          </a:p>
          <a:p>
            <a:pPr>
              <a:spcBef>
                <a:spcPts val="0"/>
              </a:spcBef>
            </a:pPr>
            <a:r>
              <a:rPr lang="it-IT" sz="2000" dirty="0">
                <a:solidFill>
                  <a:srgbClr val="001A61"/>
                </a:solidFill>
              </a:rPr>
              <a:t>Impatto su paesaggio, occupazione, filiere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it-IT" sz="2000" b="1" dirty="0">
                <a:solidFill>
                  <a:srgbClr val="001A61"/>
                </a:solidFill>
              </a:rPr>
              <a:t>Pressioni ambientali aggiuntive</a:t>
            </a:r>
          </a:p>
          <a:p>
            <a:pPr>
              <a:spcBef>
                <a:spcPts val="0"/>
              </a:spcBef>
            </a:pPr>
            <a:r>
              <a:rPr lang="it-IT" sz="2000" dirty="0">
                <a:solidFill>
                  <a:srgbClr val="001A61"/>
                </a:solidFill>
              </a:rPr>
              <a:t>Siccità ricorrenti</a:t>
            </a:r>
          </a:p>
          <a:p>
            <a:pPr>
              <a:spcBef>
                <a:spcPts val="0"/>
              </a:spcBef>
            </a:pPr>
            <a:r>
              <a:rPr lang="it-IT" sz="2000" dirty="0">
                <a:solidFill>
                  <a:srgbClr val="001A61"/>
                </a:solidFill>
              </a:rPr>
              <a:t>Salinizzazione falde</a:t>
            </a:r>
          </a:p>
          <a:p>
            <a:pPr>
              <a:spcBef>
                <a:spcPts val="0"/>
              </a:spcBef>
            </a:pPr>
            <a:r>
              <a:rPr lang="it-IT" sz="2000" dirty="0">
                <a:solidFill>
                  <a:srgbClr val="001A61"/>
                </a:solidFill>
              </a:rPr>
              <a:t>Desertificazione progressiva</a:t>
            </a:r>
          </a:p>
          <a:p>
            <a:pPr>
              <a:spcBef>
                <a:spcPts val="0"/>
              </a:spcBef>
            </a:pPr>
            <a:r>
              <a:rPr lang="it-IT" sz="2000" dirty="0">
                <a:solidFill>
                  <a:srgbClr val="001A61"/>
                </a:solidFill>
              </a:rPr>
              <a:t>Cambiamento climatico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it-IT" sz="2000" b="1" dirty="0">
                <a:solidFill>
                  <a:srgbClr val="001A61"/>
                </a:solidFill>
              </a:rPr>
              <a:t>Necessità di un nuovo paradigma:</a:t>
            </a:r>
          </a:p>
          <a:p>
            <a:pPr>
              <a:spcBef>
                <a:spcPts val="0"/>
              </a:spcBef>
            </a:pPr>
            <a:r>
              <a:rPr lang="it-IT" sz="2000" dirty="0">
                <a:solidFill>
                  <a:srgbClr val="001A61"/>
                </a:solidFill>
              </a:rPr>
              <a:t>Nuove strategie per lo sviluppo dell’agricoltura salentina (es. superamento della monocoltura)</a:t>
            </a:r>
          </a:p>
          <a:p>
            <a:pPr>
              <a:spcBef>
                <a:spcPts val="0"/>
              </a:spcBef>
            </a:pPr>
            <a:r>
              <a:rPr lang="it-IT" sz="2000" dirty="0">
                <a:solidFill>
                  <a:srgbClr val="001A61"/>
                </a:solidFill>
              </a:rPr>
              <a:t>Integrare la sostenibilità ambientale, la resilienza economica e la coesione sociale</a:t>
            </a:r>
          </a:p>
          <a:p>
            <a:pPr marL="0" indent="0" algn="just">
              <a:spcBef>
                <a:spcPts val="0"/>
              </a:spcBef>
              <a:buNone/>
            </a:pPr>
            <a:endParaRPr lang="it-IT" sz="2000" noProof="1">
              <a:solidFill>
                <a:srgbClr val="001A61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18E452D-1CE1-C9FE-8A10-1D47E231992B}"/>
              </a:ext>
            </a:extLst>
          </p:cNvPr>
          <p:cNvSpPr txBox="1">
            <a:spLocks/>
          </p:cNvSpPr>
          <p:nvPr/>
        </p:nvSpPr>
        <p:spPr>
          <a:xfrm>
            <a:off x="552203" y="354775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23A93B3-E23A-E081-77E7-420E6DBA77B3}"/>
              </a:ext>
            </a:extLst>
          </p:cNvPr>
          <p:cNvSpPr txBox="1">
            <a:spLocks/>
          </p:cNvSpPr>
          <p:nvPr/>
        </p:nvSpPr>
        <p:spPr>
          <a:xfrm>
            <a:off x="457200" y="47204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b="1" dirty="0">
                <a:solidFill>
                  <a:schemeClr val="bg1"/>
                </a:solidFill>
              </a:rPr>
              <a:t>RIGENERAZIONE SOSTENIBILE DELL’AGRICOLTURA NEI TERRITORI COLPITI DA XYLELLA FASTIDIOSA </a:t>
            </a:r>
          </a:p>
        </p:txBody>
      </p:sp>
    </p:spTree>
    <p:extLst>
      <p:ext uri="{BB962C8B-B14F-4D97-AF65-F5344CB8AC3E}">
        <p14:creationId xmlns:p14="http://schemas.microsoft.com/office/powerpoint/2010/main" val="25632171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6691">
            <a:extLst>
              <a:ext uri="{FF2B5EF4-FFF2-40B4-BE49-F238E27FC236}">
                <a16:creationId xmlns:a16="http://schemas.microsoft.com/office/drawing/2014/main" id="{31098E18-FECA-6C61-EB2B-D281D2AA7AC4}"/>
              </a:ext>
            </a:extLst>
          </p:cNvPr>
          <p:cNvSpPr/>
          <p:nvPr/>
        </p:nvSpPr>
        <p:spPr>
          <a:xfrm>
            <a:off x="0" y="472043"/>
            <a:ext cx="9144000" cy="1143000"/>
          </a:xfrm>
          <a:custGeom>
            <a:avLst/>
            <a:gdLst/>
            <a:ahLst/>
            <a:cxnLst/>
            <a:rect l="0" t="0" r="0" b="0"/>
            <a:pathLst>
              <a:path w="7557492" h="2700030">
                <a:moveTo>
                  <a:pt x="0" y="0"/>
                </a:moveTo>
                <a:lnTo>
                  <a:pt x="7557492" y="0"/>
                </a:lnTo>
                <a:lnTo>
                  <a:pt x="7557492" y="2700030"/>
                </a:lnTo>
                <a:lnTo>
                  <a:pt x="0" y="2700030"/>
                </a:lnTo>
                <a:lnTo>
                  <a:pt x="0" y="0"/>
                </a:lnTo>
              </a:path>
            </a:pathLst>
          </a:custGeom>
          <a:solidFill>
            <a:srgbClr val="001A61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8FDCD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it-IT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2521"/>
            <a:ext cx="8229600" cy="1143000"/>
          </a:xfrm>
        </p:spPr>
        <p:txBody>
          <a:bodyPr>
            <a:noAutofit/>
          </a:bodyPr>
          <a:lstStyle/>
          <a:p>
            <a:r>
              <a:rPr lang="it-IT" sz="2400" b="1" dirty="0">
                <a:solidFill>
                  <a:schemeClr val="bg1"/>
                </a:solidFill>
              </a:rPr>
              <a:t>TASK 5.3 – OPEN INNOVATION</a:t>
            </a:r>
            <a:br>
              <a:rPr lang="it-IT" sz="2400" b="1" dirty="0">
                <a:solidFill>
                  <a:schemeClr val="bg1"/>
                </a:solidFill>
              </a:rPr>
            </a:br>
            <a:r>
              <a:rPr lang="it-IT" sz="2400" b="1" dirty="0">
                <a:solidFill>
                  <a:schemeClr val="bg1"/>
                </a:solidFill>
              </a:rPr>
              <a:t>Task Leader: D. Petruzzella </a:t>
            </a:r>
            <a:br>
              <a:rPr lang="it-IT" sz="2400" b="1" dirty="0">
                <a:solidFill>
                  <a:schemeClr val="bg1"/>
                </a:solidFill>
              </a:rPr>
            </a:br>
            <a:r>
              <a:rPr lang="it-IT" sz="2400" b="1" dirty="0">
                <a:solidFill>
                  <a:schemeClr val="bg1"/>
                </a:solidFill>
              </a:rPr>
              <a:t>Ref. Scientifico: T. Miano </a:t>
            </a:r>
            <a:r>
              <a:rPr lang="it-IT" sz="2400" b="1" noProof="1">
                <a:solidFill>
                  <a:schemeClr val="bg1"/>
                </a:solidFill>
              </a:rPr>
              <a:t>(CIHEAM Bari)</a:t>
            </a:r>
            <a:endParaRPr sz="24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28520"/>
            <a:ext cx="8229600" cy="4525963"/>
          </a:xfrm>
        </p:spPr>
        <p:txBody>
          <a:bodyPr>
            <a:normAutofit/>
          </a:bodyPr>
          <a:lstStyle/>
          <a:p>
            <a:pPr marL="11113" lvl="1" indent="0">
              <a:buNone/>
            </a:pPr>
            <a:r>
              <a:rPr lang="it-IT" sz="2000" b="1" dirty="0">
                <a:solidFill>
                  <a:srgbClr val="001A61"/>
                </a:solidFill>
              </a:rPr>
              <a:t>INNOVAZIONE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Open Innovation Community (&gt;50 imprese)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15 Innovation Coach formati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5 laboratori co-design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Riduzione consumi idrici fino al 25%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Efficienza energetica +18%</a:t>
            </a:r>
          </a:p>
          <a:p>
            <a:pPr marL="457200" lvl="1" indent="0">
              <a:buNone/>
            </a:pPr>
            <a:endParaRPr lang="it-IT" sz="2000" dirty="0">
              <a:solidFill>
                <a:srgbClr val="001A61"/>
              </a:solidFill>
            </a:endParaRPr>
          </a:p>
          <a:p>
            <a:pPr marL="11113" lvl="1" indent="0" algn="just">
              <a:buNone/>
            </a:pPr>
            <a:r>
              <a:rPr lang="it-IT" sz="2000" dirty="0">
                <a:solidFill>
                  <a:srgbClr val="001A61"/>
                </a:solidFill>
              </a:rPr>
              <a:t>È stato creato un ecosistema di innovazione aperta con risultati misurabili e strumenti digitali integrati nella piattaforma Atlas.</a:t>
            </a:r>
          </a:p>
          <a:p>
            <a:pPr lvl="1"/>
            <a:endParaRPr lang="it-IT" sz="2000" noProof="1">
              <a:solidFill>
                <a:srgbClr val="001A6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6691">
            <a:extLst>
              <a:ext uri="{FF2B5EF4-FFF2-40B4-BE49-F238E27FC236}">
                <a16:creationId xmlns:a16="http://schemas.microsoft.com/office/drawing/2014/main" id="{43FE3ABE-748C-1FDC-3136-D110E9BCA29B}"/>
              </a:ext>
            </a:extLst>
          </p:cNvPr>
          <p:cNvSpPr/>
          <p:nvPr/>
        </p:nvSpPr>
        <p:spPr>
          <a:xfrm>
            <a:off x="0" y="472043"/>
            <a:ext cx="9144000" cy="1143000"/>
          </a:xfrm>
          <a:custGeom>
            <a:avLst/>
            <a:gdLst/>
            <a:ahLst/>
            <a:cxnLst/>
            <a:rect l="0" t="0" r="0" b="0"/>
            <a:pathLst>
              <a:path w="7557492" h="2700030">
                <a:moveTo>
                  <a:pt x="0" y="0"/>
                </a:moveTo>
                <a:lnTo>
                  <a:pt x="7557492" y="0"/>
                </a:lnTo>
                <a:lnTo>
                  <a:pt x="7557492" y="2700030"/>
                </a:lnTo>
                <a:lnTo>
                  <a:pt x="0" y="2700030"/>
                </a:lnTo>
                <a:lnTo>
                  <a:pt x="0" y="0"/>
                </a:lnTo>
              </a:path>
            </a:pathLst>
          </a:custGeom>
          <a:solidFill>
            <a:srgbClr val="001A61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8FDCD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it-IT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2681"/>
            <a:ext cx="8229600" cy="1143000"/>
          </a:xfrm>
        </p:spPr>
        <p:txBody>
          <a:bodyPr>
            <a:noAutofit/>
          </a:bodyPr>
          <a:lstStyle/>
          <a:p>
            <a:r>
              <a:rPr lang="it-IT" sz="2400" b="1" dirty="0">
                <a:solidFill>
                  <a:schemeClr val="bg1"/>
                </a:solidFill>
              </a:rPr>
              <a:t>TASK 5.4 – STANDARD AGRICOLTURA RIGENERATIVA</a:t>
            </a:r>
            <a:br>
              <a:rPr lang="it-IT" sz="2400" b="1" dirty="0">
                <a:solidFill>
                  <a:schemeClr val="bg1"/>
                </a:solidFill>
              </a:rPr>
            </a:br>
            <a:r>
              <a:rPr lang="it-IT" sz="2400" b="1" dirty="0">
                <a:solidFill>
                  <a:schemeClr val="bg1"/>
                </a:solidFill>
              </a:rPr>
              <a:t>Task Leader: V. Lorusso</a:t>
            </a:r>
            <a:br>
              <a:rPr lang="it-IT" sz="2400" b="1" dirty="0">
                <a:solidFill>
                  <a:schemeClr val="bg1"/>
                </a:solidFill>
              </a:rPr>
            </a:br>
            <a:r>
              <a:rPr lang="it-IT" sz="2400" b="1" dirty="0">
                <a:solidFill>
                  <a:schemeClr val="bg1"/>
                </a:solidFill>
              </a:rPr>
              <a:t>Ref. Scientifico: T. Miano </a:t>
            </a:r>
            <a:r>
              <a:rPr lang="it-IT" sz="2400" b="1" noProof="1">
                <a:solidFill>
                  <a:schemeClr val="bg1"/>
                </a:solidFill>
              </a:rPr>
              <a:t>(CIHEAM Bari)</a:t>
            </a:r>
            <a:endParaRPr sz="24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28520"/>
            <a:ext cx="8229600" cy="4525963"/>
          </a:xfrm>
        </p:spPr>
        <p:txBody>
          <a:bodyPr>
            <a:normAutofit/>
          </a:bodyPr>
          <a:lstStyle/>
          <a:p>
            <a:pPr marL="11113" lvl="1" indent="0">
              <a:buNone/>
            </a:pPr>
            <a:r>
              <a:rPr lang="it-IT" sz="2000" b="1" dirty="0">
                <a:solidFill>
                  <a:srgbClr val="001A61"/>
                </a:solidFill>
              </a:rPr>
              <a:t>SOSTENIBILITÀ</a:t>
            </a:r>
            <a:endParaRPr lang="it-IT" sz="2000" dirty="0">
              <a:solidFill>
                <a:srgbClr val="001A61"/>
              </a:solidFill>
            </a:endParaRP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Standard su suolo, acqua, biodiversità, carbon farming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Incremento sostanza organica +15%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-40% fertilizzanti minerali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+25% biodiversità funzionale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Certificazione volontaria territoriale</a:t>
            </a:r>
          </a:p>
          <a:p>
            <a:pPr lvl="1"/>
            <a:r>
              <a:rPr lang="it-IT" sz="2000" noProof="1">
                <a:solidFill>
                  <a:srgbClr val="001A61"/>
                </a:solidFill>
              </a:rPr>
              <a:t>Integrazione con FEASR 2023–2027</a:t>
            </a:r>
          </a:p>
          <a:p>
            <a:pPr marL="11113" lvl="1" indent="0">
              <a:buNone/>
            </a:pPr>
            <a:endParaRPr lang="it-IT" sz="2000" noProof="1">
              <a:solidFill>
                <a:srgbClr val="001A61"/>
              </a:solidFill>
            </a:endParaRPr>
          </a:p>
          <a:p>
            <a:pPr marL="11113" lvl="1" indent="0" algn="just">
              <a:buNone/>
            </a:pPr>
            <a:r>
              <a:rPr lang="it-IT" sz="2000" dirty="0">
                <a:solidFill>
                  <a:srgbClr val="001A61"/>
                </a:solidFill>
              </a:rPr>
              <a:t>Lo Standard di &lt; Agricoltura Rigenerativa Jonico Salentina &gt; con sistema di certificazione volontaria e marchio territoriale.</a:t>
            </a:r>
          </a:p>
          <a:p>
            <a:pPr marL="457200" lvl="1" indent="0">
              <a:buNone/>
            </a:pPr>
            <a:endParaRPr lang="it-IT" sz="2000" noProof="1">
              <a:solidFill>
                <a:srgbClr val="001A61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4E5FE-43F8-8E06-059E-22B8664B6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691">
            <a:extLst>
              <a:ext uri="{FF2B5EF4-FFF2-40B4-BE49-F238E27FC236}">
                <a16:creationId xmlns:a16="http://schemas.microsoft.com/office/drawing/2014/main" id="{1D1D768F-E539-1623-4099-E161B4ADADC3}"/>
              </a:ext>
            </a:extLst>
          </p:cNvPr>
          <p:cNvSpPr/>
          <p:nvPr/>
        </p:nvSpPr>
        <p:spPr>
          <a:xfrm>
            <a:off x="0" y="1166017"/>
            <a:ext cx="9144000" cy="632303"/>
          </a:xfrm>
          <a:custGeom>
            <a:avLst/>
            <a:gdLst/>
            <a:ahLst/>
            <a:cxnLst/>
            <a:rect l="0" t="0" r="0" b="0"/>
            <a:pathLst>
              <a:path w="7557492" h="2700030">
                <a:moveTo>
                  <a:pt x="0" y="0"/>
                </a:moveTo>
                <a:lnTo>
                  <a:pt x="7557492" y="0"/>
                </a:lnTo>
                <a:lnTo>
                  <a:pt x="7557492" y="2700030"/>
                </a:lnTo>
                <a:lnTo>
                  <a:pt x="0" y="2700030"/>
                </a:lnTo>
                <a:lnTo>
                  <a:pt x="0" y="0"/>
                </a:lnTo>
              </a:path>
            </a:pathLst>
          </a:custGeom>
          <a:solidFill>
            <a:srgbClr val="001A61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8FDCD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E879E1-B04D-02E2-0F84-58F113FD5A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66018"/>
            <a:ext cx="8229600" cy="4525963"/>
          </a:xfrm>
        </p:spPr>
        <p:txBody>
          <a:bodyPr>
            <a:normAutofit/>
          </a:bodyPr>
          <a:lstStyle/>
          <a:p>
            <a:pPr marL="0" lvl="0" indent="0" algn="just" defTabSz="914400" eaLnBrk="0" fontAlgn="base" hangingPunct="0">
              <a:spcBef>
                <a:spcPts val="0"/>
              </a:spcBef>
              <a:spcAft>
                <a:spcPct val="0"/>
              </a:spcAft>
              <a:buNone/>
            </a:pPr>
            <a:r>
              <a:rPr lang="it-IT" altLang="it-IT" sz="2000" b="1" dirty="0">
                <a:solidFill>
                  <a:schemeClr val="bg1"/>
                </a:solidFill>
              </a:rPr>
              <a:t>AREA 6 – INFRASTRUTTURA DIGITALE E SISTEMA DI SUPPORTO DECISIONALE</a:t>
            </a:r>
          </a:p>
          <a:p>
            <a:pPr marL="0" lvl="0" indent="0" algn="just" defTabSz="914400" eaLnBrk="0" fontAlgn="base" hangingPunct="0">
              <a:spcBef>
                <a:spcPts val="0"/>
              </a:spcBef>
              <a:spcAft>
                <a:spcPct val="0"/>
              </a:spcAft>
              <a:buNone/>
            </a:pPr>
            <a:endParaRPr lang="it-IT" altLang="it-IT" sz="2000" b="1" dirty="0">
              <a:solidFill>
                <a:srgbClr val="001A61"/>
              </a:solidFill>
            </a:endParaRPr>
          </a:p>
          <a:p>
            <a:pPr marL="0" lvl="0" indent="0" algn="just" defTabSz="914400" eaLnBrk="0" fontAlgn="base" hangingPunct="0">
              <a:spcBef>
                <a:spcPts val="0"/>
              </a:spcBef>
              <a:spcAft>
                <a:spcPct val="0"/>
              </a:spcAft>
              <a:buNone/>
            </a:pPr>
            <a:r>
              <a:rPr lang="it-IT" altLang="it-IT" sz="2000" dirty="0">
                <a:solidFill>
                  <a:srgbClr val="001A61"/>
                </a:solidFill>
              </a:rPr>
              <a:t>Obiettivo:</a:t>
            </a:r>
          </a:p>
          <a:p>
            <a:pPr marL="0" lvl="0" indent="0" algn="just" defTabSz="914400" eaLnBrk="0" fontAlgn="base" hangingPunct="0">
              <a:spcBef>
                <a:spcPts val="0"/>
              </a:spcBef>
              <a:spcAft>
                <a:spcPct val="0"/>
              </a:spcAft>
              <a:buNone/>
            </a:pPr>
            <a:r>
              <a:rPr lang="it-IT" altLang="it-IT" sz="2000" dirty="0">
                <a:solidFill>
                  <a:srgbClr val="001A61"/>
                </a:solidFill>
              </a:rPr>
              <a:t>Rendere permanenti e operativi i risultati del progetto attraverso una piattaforma integrata (DAJS Atlas) che supporta decisioni pubbliche e private con dati, scenari e strumenti interattivi.</a:t>
            </a:r>
          </a:p>
          <a:p>
            <a:pPr marL="0" lvl="0" indent="0" algn="just" defTabSz="914400" eaLnBrk="0" fontAlgn="base" hangingPunct="0">
              <a:spcBef>
                <a:spcPts val="0"/>
              </a:spcBef>
              <a:spcAft>
                <a:spcPct val="0"/>
              </a:spcAft>
              <a:buNone/>
            </a:pPr>
            <a:endParaRPr lang="it-IT" altLang="it-IT" sz="2000" dirty="0">
              <a:solidFill>
                <a:srgbClr val="001A61"/>
              </a:solidFill>
            </a:endParaRPr>
          </a:p>
          <a:p>
            <a:pPr marL="0" lvl="0" indent="0" algn="just" defTabSz="914400" eaLnBrk="0" fontAlgn="base" hangingPunct="0">
              <a:spcBef>
                <a:spcPts val="0"/>
              </a:spcBef>
              <a:spcAft>
                <a:spcPct val="0"/>
              </a:spcAft>
              <a:buNone/>
            </a:pPr>
            <a:r>
              <a:rPr lang="it-IT" altLang="it-IT" sz="2000" dirty="0">
                <a:solidFill>
                  <a:srgbClr val="001A61"/>
                </a:solidFill>
              </a:rPr>
              <a:t>Task:</a:t>
            </a:r>
          </a:p>
          <a:p>
            <a:pPr marL="0" indent="0" algn="just" defTabSz="914400" eaLnBrk="0" fontAlgn="base" hangingPunct="0">
              <a:spcBef>
                <a:spcPts val="0"/>
              </a:spcBef>
              <a:spcAft>
                <a:spcPct val="0"/>
              </a:spcAft>
              <a:buNone/>
            </a:pPr>
            <a:r>
              <a:rPr lang="it-IT" altLang="it-IT" sz="2000" dirty="0">
                <a:solidFill>
                  <a:srgbClr val="001A61"/>
                </a:solidFill>
              </a:rPr>
              <a:t>6.1 – Piattaforma Integrata DAJS Atlas e Sistema di Supporto alle Decisioni</a:t>
            </a:r>
          </a:p>
          <a:p>
            <a:pPr marL="0" lvl="0" indent="0" algn="just" defTabSz="914400" eaLnBrk="0" fontAlgn="base" hangingPunct="0">
              <a:spcBef>
                <a:spcPts val="0"/>
              </a:spcBef>
              <a:spcAft>
                <a:spcPct val="0"/>
              </a:spcAft>
              <a:buNone/>
            </a:pPr>
            <a:endParaRPr lang="it-IT" altLang="it-IT" sz="2000" dirty="0">
              <a:solidFill>
                <a:srgbClr val="001A61"/>
              </a:solidFill>
            </a:endParaRPr>
          </a:p>
          <a:p>
            <a:pPr marL="0" lvl="0" indent="0" algn="just" defTabSz="914400" eaLnBrk="0" fontAlgn="base" hangingPunct="0">
              <a:spcBef>
                <a:spcPts val="0"/>
              </a:spcBef>
              <a:spcAft>
                <a:spcPct val="0"/>
              </a:spcAft>
              <a:buNone/>
            </a:pPr>
            <a:endParaRPr lang="it-IT" altLang="it-IT" sz="2000" dirty="0">
              <a:solidFill>
                <a:srgbClr val="001A61"/>
              </a:solidFill>
            </a:endParaRPr>
          </a:p>
          <a:p>
            <a:pPr marL="0" lvl="0" indent="0" algn="just" defTabSz="914400" eaLnBrk="0" fontAlgn="base" hangingPunct="0">
              <a:spcBef>
                <a:spcPts val="600"/>
              </a:spcBef>
              <a:spcAft>
                <a:spcPct val="0"/>
              </a:spcAft>
              <a:buNone/>
            </a:pPr>
            <a:endParaRPr lang="it-IT" altLang="it-IT" sz="2000" dirty="0">
              <a:solidFill>
                <a:srgbClr val="001A61"/>
              </a:solidFill>
            </a:endParaRPr>
          </a:p>
          <a:p>
            <a:pPr marL="0" lvl="0" indent="0" algn="just" defTabSz="914400" eaLnBrk="0" fontAlgn="base" hangingPunct="0">
              <a:spcBef>
                <a:spcPts val="600"/>
              </a:spcBef>
              <a:spcAft>
                <a:spcPct val="0"/>
              </a:spcAft>
              <a:buNone/>
            </a:pPr>
            <a:endParaRPr lang="it-IT" altLang="it-IT" sz="2000" dirty="0">
              <a:solidFill>
                <a:srgbClr val="001A61"/>
              </a:solidFill>
            </a:endParaRPr>
          </a:p>
          <a:p>
            <a:pPr marL="0" lvl="0" indent="0" algn="just" defTabSz="914400" eaLnBrk="0" fontAlgn="base" hangingPunct="0">
              <a:spcBef>
                <a:spcPts val="600"/>
              </a:spcBef>
              <a:spcAft>
                <a:spcPct val="0"/>
              </a:spcAft>
              <a:buNone/>
            </a:pPr>
            <a:endParaRPr lang="it-IT" altLang="it-IT" sz="2000" dirty="0">
              <a:solidFill>
                <a:srgbClr val="001A61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it-IT" sz="2000" b="1" dirty="0">
              <a:solidFill>
                <a:srgbClr val="001A61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it-IT" sz="2000" dirty="0">
              <a:solidFill>
                <a:srgbClr val="001A6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5523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328486-6742-E3E4-AF8B-25B0EB1B3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6691">
            <a:extLst>
              <a:ext uri="{FF2B5EF4-FFF2-40B4-BE49-F238E27FC236}">
                <a16:creationId xmlns:a16="http://schemas.microsoft.com/office/drawing/2014/main" id="{0A1223C4-39A3-19A9-9EAD-8F44C6AD36A2}"/>
              </a:ext>
            </a:extLst>
          </p:cNvPr>
          <p:cNvSpPr/>
          <p:nvPr/>
        </p:nvSpPr>
        <p:spPr>
          <a:xfrm>
            <a:off x="0" y="472043"/>
            <a:ext cx="9144000" cy="1143000"/>
          </a:xfrm>
          <a:custGeom>
            <a:avLst/>
            <a:gdLst/>
            <a:ahLst/>
            <a:cxnLst/>
            <a:rect l="0" t="0" r="0" b="0"/>
            <a:pathLst>
              <a:path w="7557492" h="2700030">
                <a:moveTo>
                  <a:pt x="0" y="0"/>
                </a:moveTo>
                <a:lnTo>
                  <a:pt x="7557492" y="0"/>
                </a:lnTo>
                <a:lnTo>
                  <a:pt x="7557492" y="2700030"/>
                </a:lnTo>
                <a:lnTo>
                  <a:pt x="0" y="2700030"/>
                </a:lnTo>
                <a:lnTo>
                  <a:pt x="0" y="0"/>
                </a:lnTo>
              </a:path>
            </a:pathLst>
          </a:custGeom>
          <a:solidFill>
            <a:srgbClr val="001A61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8FDCD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it-IT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9C3503-4456-0DE5-30B9-7454CEB88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2043"/>
            <a:ext cx="8229600" cy="1143000"/>
          </a:xfrm>
        </p:spPr>
        <p:txBody>
          <a:bodyPr>
            <a:noAutofit/>
          </a:bodyPr>
          <a:lstStyle/>
          <a:p>
            <a:r>
              <a:rPr lang="it-IT" sz="2400" b="1" dirty="0">
                <a:solidFill>
                  <a:schemeClr val="bg1"/>
                </a:solidFill>
              </a:rPr>
              <a:t>TASK 6.1 – PIATTAFORMA INTEGRATA</a:t>
            </a:r>
            <a:br>
              <a:rPr lang="it-IT" sz="2400" b="1" dirty="0">
                <a:solidFill>
                  <a:schemeClr val="bg1"/>
                </a:solidFill>
              </a:rPr>
            </a:br>
            <a:r>
              <a:rPr lang="it-IT" sz="2400" b="1" dirty="0">
                <a:solidFill>
                  <a:schemeClr val="bg1"/>
                </a:solidFill>
              </a:rPr>
              <a:t>Task Leader: N. Martinelli</a:t>
            </a:r>
            <a:br>
              <a:rPr lang="it-IT" sz="2400" b="1" dirty="0">
                <a:solidFill>
                  <a:schemeClr val="bg1"/>
                </a:solidFill>
              </a:rPr>
            </a:br>
            <a:r>
              <a:rPr lang="it-IT" sz="2400" b="1" dirty="0">
                <a:solidFill>
                  <a:schemeClr val="bg1"/>
                </a:solidFill>
              </a:rPr>
              <a:t>Ref. Scientifico: T. Miano </a:t>
            </a:r>
            <a:r>
              <a:rPr lang="it-IT" sz="2400" b="1" noProof="1">
                <a:solidFill>
                  <a:schemeClr val="bg1"/>
                </a:solidFill>
              </a:rPr>
              <a:t>(CIHEAM Bari)</a:t>
            </a:r>
            <a:endParaRPr sz="24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057BEF-1A08-3A4D-D1BB-096FB940B7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74503"/>
            <a:ext cx="8229600" cy="4525963"/>
          </a:xfrm>
        </p:spPr>
        <p:txBody>
          <a:bodyPr>
            <a:noAutofit/>
          </a:bodyPr>
          <a:lstStyle/>
          <a:p>
            <a:pPr marL="11113" lvl="1" indent="0" algn="just">
              <a:spcBef>
                <a:spcPts val="0"/>
              </a:spcBef>
              <a:buNone/>
            </a:pPr>
            <a:r>
              <a:rPr lang="it-IT" sz="2000" b="1" dirty="0">
                <a:solidFill>
                  <a:srgbClr val="001A61"/>
                </a:solidFill>
              </a:rPr>
              <a:t>SISTEMA DI SUPPORTO DECISIONALE</a:t>
            </a:r>
            <a:endParaRPr lang="it-IT" sz="2000" dirty="0">
              <a:solidFill>
                <a:srgbClr val="001A61"/>
              </a:solidFill>
            </a:endParaRPr>
          </a:p>
          <a:p>
            <a:pPr lvl="1" algn="just">
              <a:spcBef>
                <a:spcPts val="0"/>
              </a:spcBef>
            </a:pPr>
            <a:r>
              <a:rPr lang="it-IT" sz="2000" dirty="0">
                <a:solidFill>
                  <a:srgbClr val="001A61"/>
                </a:solidFill>
              </a:rPr>
              <a:t>Sistema modulare e scalabile che raccoglie i risultati del progetto e li rende fruibili in un’unica piattaforma</a:t>
            </a:r>
          </a:p>
          <a:p>
            <a:pPr lvl="1" algn="just">
              <a:spcBef>
                <a:spcPts val="0"/>
              </a:spcBef>
            </a:pPr>
            <a:r>
              <a:rPr lang="it-IT" sz="2000" dirty="0">
                <a:solidFill>
                  <a:srgbClr val="001A61"/>
                </a:solidFill>
              </a:rPr>
              <a:t>DSS: incrocio tra esigenze dell’utente e azioni di rigenerazione più adatte (scenari su misura)</a:t>
            </a:r>
          </a:p>
          <a:p>
            <a:pPr lvl="1" algn="just">
              <a:spcBef>
                <a:spcPts val="0"/>
              </a:spcBef>
            </a:pPr>
            <a:r>
              <a:rPr lang="it-IT" sz="2000" dirty="0">
                <a:solidFill>
                  <a:srgbClr val="001A61"/>
                </a:solidFill>
              </a:rPr>
              <a:t>Aree tematiche nel DSS: scenari produttivi post‑Xylella, acqua e suolo, biodiversità, paesaggio, carbon </a:t>
            </a:r>
            <a:r>
              <a:rPr lang="it-IT" sz="2000" dirty="0" err="1">
                <a:solidFill>
                  <a:srgbClr val="001A61"/>
                </a:solidFill>
              </a:rPr>
              <a:t>neutrality</a:t>
            </a:r>
            <a:r>
              <a:rPr lang="it-IT" sz="2000" dirty="0">
                <a:solidFill>
                  <a:srgbClr val="001A61"/>
                </a:solidFill>
              </a:rPr>
              <a:t>, logistica, energia, patrimonio rurale, capitale umano, sostenibilità</a:t>
            </a:r>
          </a:p>
          <a:p>
            <a:pPr lvl="1" algn="just">
              <a:spcBef>
                <a:spcPts val="0"/>
              </a:spcBef>
            </a:pPr>
            <a:r>
              <a:rPr lang="it-IT" sz="2000" dirty="0">
                <a:solidFill>
                  <a:srgbClr val="001A61"/>
                </a:solidFill>
              </a:rPr>
              <a:t>Cartografia interattiva: visualizzazione stato del territorio (suolo, risorsa idrica, nutrienti, ecc.)</a:t>
            </a:r>
          </a:p>
          <a:p>
            <a:pPr lvl="1" algn="just">
              <a:spcBef>
                <a:spcPts val="0"/>
              </a:spcBef>
            </a:pPr>
            <a:r>
              <a:rPr lang="it-IT" sz="2000" dirty="0">
                <a:solidFill>
                  <a:srgbClr val="001A61"/>
                </a:solidFill>
              </a:rPr>
              <a:t>Interfaccia documentale: repository di modelli, normative, casi studio, linee guida</a:t>
            </a:r>
          </a:p>
          <a:p>
            <a:pPr lvl="1" algn="just">
              <a:spcBef>
                <a:spcPts val="0"/>
              </a:spcBef>
            </a:pPr>
            <a:r>
              <a:rPr lang="it-IT" sz="2000" dirty="0">
                <a:solidFill>
                  <a:srgbClr val="001A61"/>
                </a:solidFill>
              </a:rPr>
              <a:t>Roadmap (Masterplan): analisi requisiti business case, progettazione modello dati, quadro conoscitivo GIS, </a:t>
            </a:r>
            <a:r>
              <a:rPr lang="it-IT" sz="2000" dirty="0" err="1">
                <a:solidFill>
                  <a:srgbClr val="001A61"/>
                </a:solidFill>
              </a:rPr>
              <a:t>early</a:t>
            </a:r>
            <a:r>
              <a:rPr lang="it-IT" sz="2000" dirty="0">
                <a:solidFill>
                  <a:srgbClr val="001A61"/>
                </a:solidFill>
              </a:rPr>
              <a:t> </a:t>
            </a:r>
            <a:r>
              <a:rPr lang="it-IT" sz="2000" dirty="0" err="1">
                <a:solidFill>
                  <a:srgbClr val="001A61"/>
                </a:solidFill>
              </a:rPr>
              <a:t>prototype</a:t>
            </a:r>
            <a:r>
              <a:rPr lang="it-IT" sz="2000" dirty="0">
                <a:solidFill>
                  <a:srgbClr val="001A61"/>
                </a:solidFill>
              </a:rPr>
              <a:t>, valutazione processi territoriali, full </a:t>
            </a:r>
            <a:r>
              <a:rPr lang="it-IT" sz="2000" dirty="0" err="1">
                <a:solidFill>
                  <a:srgbClr val="001A61"/>
                </a:solidFill>
              </a:rPr>
              <a:t>prototype</a:t>
            </a:r>
            <a:endParaRPr lang="it-IT" sz="2000" dirty="0">
              <a:solidFill>
                <a:srgbClr val="001A61"/>
              </a:solidFill>
            </a:endParaRPr>
          </a:p>
          <a:p>
            <a:pPr marL="457200" lvl="1" indent="0">
              <a:buNone/>
            </a:pPr>
            <a:endParaRPr lang="it-IT" sz="2000" noProof="1">
              <a:solidFill>
                <a:srgbClr val="001A6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5927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6691">
            <a:extLst>
              <a:ext uri="{FF2B5EF4-FFF2-40B4-BE49-F238E27FC236}">
                <a16:creationId xmlns:a16="http://schemas.microsoft.com/office/drawing/2014/main" id="{75C961F3-EA07-68C4-2999-3AB6832C73F3}"/>
              </a:ext>
            </a:extLst>
          </p:cNvPr>
          <p:cNvSpPr/>
          <p:nvPr/>
        </p:nvSpPr>
        <p:spPr>
          <a:xfrm>
            <a:off x="0" y="472043"/>
            <a:ext cx="9144000" cy="1143000"/>
          </a:xfrm>
          <a:custGeom>
            <a:avLst/>
            <a:gdLst/>
            <a:ahLst/>
            <a:cxnLst/>
            <a:rect l="0" t="0" r="0" b="0"/>
            <a:pathLst>
              <a:path w="7557492" h="2700030">
                <a:moveTo>
                  <a:pt x="0" y="0"/>
                </a:moveTo>
                <a:lnTo>
                  <a:pt x="7557492" y="0"/>
                </a:lnTo>
                <a:lnTo>
                  <a:pt x="7557492" y="2700030"/>
                </a:lnTo>
                <a:lnTo>
                  <a:pt x="0" y="2700030"/>
                </a:lnTo>
                <a:lnTo>
                  <a:pt x="0" y="0"/>
                </a:lnTo>
              </a:path>
            </a:pathLst>
          </a:custGeom>
          <a:solidFill>
            <a:srgbClr val="001A61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8FDCD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it-IT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2043"/>
            <a:ext cx="8229600" cy="1143000"/>
          </a:xfrm>
        </p:spPr>
        <p:txBody>
          <a:bodyPr>
            <a:normAutofit/>
          </a:bodyPr>
          <a:lstStyle/>
          <a:p>
            <a:r>
              <a:rPr lang="it-IT" sz="3600" b="1" dirty="0">
                <a:solidFill>
                  <a:schemeClr val="bg1"/>
                </a:solidFill>
              </a:rPr>
              <a:t>CONCLUSIONI GENERALI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3954"/>
            <a:ext cx="8229600" cy="4525963"/>
          </a:xfrm>
        </p:spPr>
        <p:txBody>
          <a:bodyPr wrap="square">
            <a:normAutofit/>
          </a:bodyPr>
          <a:lstStyle/>
          <a:p>
            <a:pPr marL="0" indent="0" algn="just">
              <a:buNone/>
            </a:pPr>
            <a:r>
              <a:rPr lang="it-IT" sz="2400" noProof="1"/>
              <a:t>Il progetto promosso dal DAJS ha generato un modello sistemico capace di integrare:</a:t>
            </a:r>
          </a:p>
          <a:p>
            <a:pPr algn="just"/>
            <a:r>
              <a:rPr lang="it-IT" sz="2400" noProof="1"/>
              <a:t>conoscenza scientifica;</a:t>
            </a:r>
          </a:p>
          <a:p>
            <a:pPr algn="just"/>
            <a:r>
              <a:rPr lang="it-IT" sz="2400" noProof="1"/>
              <a:t>strumenti digitali (Atlas);</a:t>
            </a:r>
          </a:p>
          <a:p>
            <a:pPr algn="just"/>
            <a:r>
              <a:rPr lang="it-IT" sz="2400" noProof="1"/>
              <a:t>innovazione diffusa;</a:t>
            </a:r>
          </a:p>
          <a:p>
            <a:pPr algn="just"/>
            <a:r>
              <a:rPr lang="it-IT" sz="2400" noProof="1"/>
              <a:t>governance partecipativa.</a:t>
            </a:r>
          </a:p>
          <a:p>
            <a:pPr algn="just"/>
            <a:endParaRPr lang="it-IT" sz="2400" noProof="1"/>
          </a:p>
          <a:p>
            <a:pPr marL="0" indent="0" algn="just">
              <a:buNone/>
            </a:pPr>
            <a:r>
              <a:rPr lang="it-IT" sz="2400" noProof="1"/>
              <a:t>I risultati dimostrano che la rigenerazione del Salento è tecnicamente possibile e quantificabile.</a:t>
            </a:r>
          </a:p>
        </p:txBody>
      </p:sp>
      <p:sp>
        <p:nvSpPr>
          <p:cNvPr id="7" name="Shape 6691">
            <a:extLst>
              <a:ext uri="{FF2B5EF4-FFF2-40B4-BE49-F238E27FC236}">
                <a16:creationId xmlns:a16="http://schemas.microsoft.com/office/drawing/2014/main" id="{18F65DDB-7980-A745-380B-8ECE0109B9BF}"/>
              </a:ext>
            </a:extLst>
          </p:cNvPr>
          <p:cNvSpPr/>
          <p:nvPr/>
        </p:nvSpPr>
        <p:spPr>
          <a:xfrm>
            <a:off x="0" y="5978614"/>
            <a:ext cx="9144000" cy="1143000"/>
          </a:xfrm>
          <a:custGeom>
            <a:avLst/>
            <a:gdLst/>
            <a:ahLst/>
            <a:cxnLst/>
            <a:rect l="0" t="0" r="0" b="0"/>
            <a:pathLst>
              <a:path w="7557492" h="2700030">
                <a:moveTo>
                  <a:pt x="0" y="0"/>
                </a:moveTo>
                <a:lnTo>
                  <a:pt x="7557492" y="0"/>
                </a:lnTo>
                <a:lnTo>
                  <a:pt x="7557492" y="2700030"/>
                </a:lnTo>
                <a:lnTo>
                  <a:pt x="0" y="2700030"/>
                </a:lnTo>
                <a:lnTo>
                  <a:pt x="0" y="0"/>
                </a:lnTo>
              </a:path>
            </a:pathLst>
          </a:custGeom>
          <a:solidFill>
            <a:schemeClr val="bg1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8FDCD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it-IT" dirty="0"/>
          </a:p>
        </p:txBody>
      </p:sp>
      <p:pic>
        <p:nvPicPr>
          <p:cNvPr id="8" name="Picture 13572">
            <a:extLst>
              <a:ext uri="{FF2B5EF4-FFF2-40B4-BE49-F238E27FC236}">
                <a16:creationId xmlns:a16="http://schemas.microsoft.com/office/drawing/2014/main" id="{7A21EBC4-0C83-59D0-C1F8-18AB14BD37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00" y="6179822"/>
            <a:ext cx="7812000" cy="496744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immagine 4" descr="Immagine che contiene cielo, esterni, erba, campo&#10;&#10;Descrizione generata automaticamente">
            <a:extLst>
              <a:ext uri="{FF2B5EF4-FFF2-40B4-BE49-F238E27FC236}">
                <a16:creationId xmlns:a16="http://schemas.microsoft.com/office/drawing/2014/main" id="{9C7D8F15-B549-BA44-B011-BB9074A2ADD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847" b="7847"/>
          <a:stretch>
            <a:fillRect/>
          </a:stretch>
        </p:blipFill>
        <p:spPr/>
      </p:pic>
      <p:sp>
        <p:nvSpPr>
          <p:cNvPr id="3" name="Shape 6691">
            <a:extLst>
              <a:ext uri="{FF2B5EF4-FFF2-40B4-BE49-F238E27FC236}">
                <a16:creationId xmlns:a16="http://schemas.microsoft.com/office/drawing/2014/main" id="{415462D8-6B14-B69B-3237-91E712567C92}"/>
              </a:ext>
            </a:extLst>
          </p:cNvPr>
          <p:cNvSpPr/>
          <p:nvPr/>
        </p:nvSpPr>
        <p:spPr>
          <a:xfrm>
            <a:off x="0" y="5937428"/>
            <a:ext cx="9144000" cy="737146"/>
          </a:xfrm>
          <a:custGeom>
            <a:avLst/>
            <a:gdLst/>
            <a:ahLst/>
            <a:cxnLst/>
            <a:rect l="0" t="0" r="0" b="0"/>
            <a:pathLst>
              <a:path w="7557492" h="2700030">
                <a:moveTo>
                  <a:pt x="0" y="0"/>
                </a:moveTo>
                <a:lnTo>
                  <a:pt x="7557492" y="0"/>
                </a:lnTo>
                <a:lnTo>
                  <a:pt x="7557492" y="2700030"/>
                </a:lnTo>
                <a:lnTo>
                  <a:pt x="0" y="2700030"/>
                </a:lnTo>
                <a:lnTo>
                  <a:pt x="0" y="0"/>
                </a:lnTo>
              </a:path>
            </a:pathLst>
          </a:custGeom>
          <a:solidFill>
            <a:schemeClr val="bg1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8FDCD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it-IT" dirty="0"/>
          </a:p>
        </p:txBody>
      </p:sp>
      <p:pic>
        <p:nvPicPr>
          <p:cNvPr id="2" name="Picture 13572">
            <a:extLst>
              <a:ext uri="{FF2B5EF4-FFF2-40B4-BE49-F238E27FC236}">
                <a16:creationId xmlns:a16="http://schemas.microsoft.com/office/drawing/2014/main" id="{A0E2B9E8-FFC4-DF4A-3E0B-D1A1711795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00" y="6068062"/>
            <a:ext cx="7812000" cy="496744"/>
          </a:xfrm>
          <a:prstGeom prst="rect">
            <a:avLst/>
          </a:prstGeom>
        </p:spPr>
      </p:pic>
      <p:sp>
        <p:nvSpPr>
          <p:cNvPr id="6" name="Shape 6691">
            <a:extLst>
              <a:ext uri="{FF2B5EF4-FFF2-40B4-BE49-F238E27FC236}">
                <a16:creationId xmlns:a16="http://schemas.microsoft.com/office/drawing/2014/main" id="{91260779-A267-D658-4DDD-75030F839520}"/>
              </a:ext>
            </a:extLst>
          </p:cNvPr>
          <p:cNvSpPr/>
          <p:nvPr/>
        </p:nvSpPr>
        <p:spPr>
          <a:xfrm>
            <a:off x="160" y="168546"/>
            <a:ext cx="9144000" cy="737146"/>
          </a:xfrm>
          <a:custGeom>
            <a:avLst/>
            <a:gdLst/>
            <a:ahLst/>
            <a:cxnLst/>
            <a:rect l="0" t="0" r="0" b="0"/>
            <a:pathLst>
              <a:path w="7557492" h="2700030">
                <a:moveTo>
                  <a:pt x="0" y="0"/>
                </a:moveTo>
                <a:lnTo>
                  <a:pt x="7557492" y="0"/>
                </a:lnTo>
                <a:lnTo>
                  <a:pt x="7557492" y="2700030"/>
                </a:lnTo>
                <a:lnTo>
                  <a:pt x="0" y="2700030"/>
                </a:lnTo>
                <a:lnTo>
                  <a:pt x="0" y="0"/>
                </a:lnTo>
              </a:path>
            </a:pathLst>
          </a:custGeom>
          <a:solidFill>
            <a:schemeClr val="bg1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8FDCD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it-IT" dirty="0"/>
          </a:p>
        </p:txBody>
      </p:sp>
      <p:pic>
        <p:nvPicPr>
          <p:cNvPr id="4" name="Immagine 3" descr="Immagine che contiene Carattere, Elementi grafici, logo, testo&#10;&#10;Il contenuto generato dall'IA potrebbe non essere corretto.">
            <a:extLst>
              <a:ext uri="{FF2B5EF4-FFF2-40B4-BE49-F238E27FC236}">
                <a16:creationId xmlns:a16="http://schemas.microsoft.com/office/drawing/2014/main" id="{2F53C9D2-31CE-7C32-1385-019C8932E2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2480" y="172722"/>
            <a:ext cx="2232000" cy="721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689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31BF7966-E61D-A4A5-68D0-89B7501560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9141965" cy="6460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72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0080" y="1614640"/>
            <a:ext cx="77724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1"/>
            </a:pPr>
            <a:r>
              <a:rPr dirty="0">
                <a:solidFill>
                  <a:srgbClr val="001A61"/>
                </a:solidFill>
              </a:rPr>
              <a:t>AREA 1 – CONTESTO</a:t>
            </a:r>
          </a:p>
          <a:p>
            <a:pPr lvl="1">
              <a:defRPr sz="1400"/>
            </a:pPr>
            <a:r>
              <a:rPr dirty="0">
                <a:solidFill>
                  <a:srgbClr val="001A61"/>
                </a:solidFill>
              </a:rPr>
              <a:t>Base </a:t>
            </a:r>
            <a:r>
              <a:rPr dirty="0" err="1">
                <a:solidFill>
                  <a:srgbClr val="001A61"/>
                </a:solidFill>
              </a:rPr>
              <a:t>economica</a:t>
            </a:r>
            <a:r>
              <a:rPr dirty="0">
                <a:solidFill>
                  <a:srgbClr val="001A61"/>
                </a:solidFill>
              </a:rPr>
              <a:t>, </a:t>
            </a:r>
            <a:r>
              <a:rPr dirty="0" err="1">
                <a:solidFill>
                  <a:srgbClr val="001A61"/>
                </a:solidFill>
              </a:rPr>
              <a:t>scientifica</a:t>
            </a:r>
            <a:r>
              <a:rPr dirty="0">
                <a:solidFill>
                  <a:srgbClr val="001A61"/>
                </a:solidFill>
              </a:rPr>
              <a:t> e </a:t>
            </a:r>
            <a:r>
              <a:rPr dirty="0" err="1">
                <a:solidFill>
                  <a:srgbClr val="001A61"/>
                </a:solidFill>
              </a:rPr>
              <a:t>culturale</a:t>
            </a:r>
            <a:r>
              <a:rPr dirty="0">
                <a:solidFill>
                  <a:srgbClr val="001A61"/>
                </a:solidFill>
              </a:rPr>
              <a:t> per la </a:t>
            </a:r>
            <a:r>
              <a:rPr dirty="0" err="1">
                <a:solidFill>
                  <a:srgbClr val="001A61"/>
                </a:solidFill>
              </a:rPr>
              <a:t>pianificazione</a:t>
            </a:r>
            <a:r>
              <a:rPr dirty="0">
                <a:solidFill>
                  <a:srgbClr val="001A61"/>
                </a:solidFill>
              </a:rPr>
              <a:t> della </a:t>
            </a:r>
            <a:r>
              <a:rPr dirty="0" err="1">
                <a:solidFill>
                  <a:srgbClr val="001A61"/>
                </a:solidFill>
              </a:rPr>
              <a:t>rigenerazione</a:t>
            </a:r>
            <a:br>
              <a:rPr dirty="0">
                <a:solidFill>
                  <a:srgbClr val="001A61"/>
                </a:solidFill>
              </a:rPr>
            </a:br>
            <a:r>
              <a:rPr dirty="0">
                <a:solidFill>
                  <a:srgbClr val="001A61"/>
                </a:solidFill>
              </a:rPr>
              <a:t>Task: 1.1 | 1.2 | 1.3 | 1.4 | 1.5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437600"/>
            <a:ext cx="77724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1"/>
            </a:pPr>
            <a:r>
              <a:rPr dirty="0">
                <a:solidFill>
                  <a:srgbClr val="001A61"/>
                </a:solidFill>
              </a:rPr>
              <a:t>AREA 2 – CAPITALE NATURALE</a:t>
            </a:r>
          </a:p>
          <a:p>
            <a:pPr lvl="1">
              <a:defRPr sz="1400"/>
            </a:pPr>
            <a:r>
              <a:rPr dirty="0" err="1">
                <a:solidFill>
                  <a:srgbClr val="001A61"/>
                </a:solidFill>
              </a:rPr>
              <a:t>Valutazione</a:t>
            </a:r>
            <a:r>
              <a:rPr dirty="0">
                <a:solidFill>
                  <a:srgbClr val="001A61"/>
                </a:solidFill>
              </a:rPr>
              <a:t> di </a:t>
            </a:r>
            <a:r>
              <a:rPr dirty="0" err="1">
                <a:solidFill>
                  <a:srgbClr val="001A61"/>
                </a:solidFill>
              </a:rPr>
              <a:t>suolo</a:t>
            </a:r>
            <a:r>
              <a:rPr dirty="0">
                <a:solidFill>
                  <a:srgbClr val="001A61"/>
                </a:solidFill>
              </a:rPr>
              <a:t>, </a:t>
            </a:r>
            <a:r>
              <a:rPr dirty="0" err="1">
                <a:solidFill>
                  <a:srgbClr val="001A61"/>
                </a:solidFill>
              </a:rPr>
              <a:t>acqua</a:t>
            </a:r>
            <a:r>
              <a:rPr dirty="0">
                <a:solidFill>
                  <a:srgbClr val="001A61"/>
                </a:solidFill>
              </a:rPr>
              <a:t>, </a:t>
            </a:r>
            <a:r>
              <a:rPr dirty="0" err="1">
                <a:solidFill>
                  <a:srgbClr val="001A61"/>
                </a:solidFill>
              </a:rPr>
              <a:t>biodiversità</a:t>
            </a:r>
            <a:r>
              <a:rPr dirty="0">
                <a:solidFill>
                  <a:srgbClr val="001A61"/>
                </a:solidFill>
              </a:rPr>
              <a:t> e </a:t>
            </a:r>
            <a:r>
              <a:rPr dirty="0" err="1">
                <a:solidFill>
                  <a:srgbClr val="001A61"/>
                </a:solidFill>
              </a:rPr>
              <a:t>paesaggio</a:t>
            </a:r>
            <a:r>
              <a:rPr dirty="0">
                <a:solidFill>
                  <a:srgbClr val="001A61"/>
                </a:solidFill>
              </a:rPr>
              <a:t> per la </a:t>
            </a:r>
            <a:r>
              <a:rPr dirty="0" err="1">
                <a:solidFill>
                  <a:srgbClr val="001A61"/>
                </a:solidFill>
              </a:rPr>
              <a:t>transizione</a:t>
            </a:r>
            <a:r>
              <a:rPr dirty="0">
                <a:solidFill>
                  <a:srgbClr val="001A61"/>
                </a:solidFill>
              </a:rPr>
              <a:t> </a:t>
            </a:r>
            <a:r>
              <a:rPr dirty="0" err="1">
                <a:solidFill>
                  <a:srgbClr val="001A61"/>
                </a:solidFill>
              </a:rPr>
              <a:t>agroecologica</a:t>
            </a:r>
            <a:br>
              <a:rPr dirty="0">
                <a:solidFill>
                  <a:srgbClr val="001A61"/>
                </a:solidFill>
              </a:rPr>
            </a:br>
            <a:r>
              <a:rPr dirty="0">
                <a:solidFill>
                  <a:srgbClr val="001A61"/>
                </a:solidFill>
              </a:rPr>
              <a:t>Task: 2.1 | 2.2 | 2.3 | 2.4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3260560"/>
            <a:ext cx="77724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1"/>
            </a:pPr>
            <a:r>
              <a:rPr>
                <a:solidFill>
                  <a:srgbClr val="001A61"/>
                </a:solidFill>
              </a:rPr>
              <a:t>AREA 3 – CLIMA E CARBON NEUTRALITY</a:t>
            </a:r>
          </a:p>
          <a:p>
            <a:pPr lvl="1">
              <a:defRPr sz="1400"/>
            </a:pPr>
            <a:r>
              <a:rPr>
                <a:solidFill>
                  <a:srgbClr val="001A61"/>
                </a:solidFill>
              </a:rPr>
              <a:t>Scenari climatici futuri e neutralità carbonica del distretto</a:t>
            </a:r>
            <a:br>
              <a:rPr>
                <a:solidFill>
                  <a:srgbClr val="001A61"/>
                </a:solidFill>
              </a:rPr>
            </a:br>
            <a:r>
              <a:rPr>
                <a:solidFill>
                  <a:srgbClr val="001A61"/>
                </a:solidFill>
              </a:rPr>
              <a:t>Task: 3.1 | 3.2 | 3.3 | 3.4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4083520"/>
            <a:ext cx="77724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1"/>
            </a:pPr>
            <a:r>
              <a:rPr>
                <a:solidFill>
                  <a:srgbClr val="001A61"/>
                </a:solidFill>
              </a:rPr>
              <a:t>AREA 4 – ENERGIA E INFRASTRUTTURE</a:t>
            </a:r>
          </a:p>
          <a:p>
            <a:pPr lvl="1">
              <a:defRPr sz="1400"/>
            </a:pPr>
            <a:r>
              <a:rPr>
                <a:solidFill>
                  <a:srgbClr val="001A61"/>
                </a:solidFill>
              </a:rPr>
              <a:t>Energia rinnovabile, biomasse, logistica e valorizzazione del patrimonio rurale</a:t>
            </a:r>
            <a:br>
              <a:rPr>
                <a:solidFill>
                  <a:srgbClr val="001A61"/>
                </a:solidFill>
              </a:rPr>
            </a:br>
            <a:r>
              <a:rPr>
                <a:solidFill>
                  <a:srgbClr val="001A61"/>
                </a:solidFill>
              </a:rPr>
              <a:t>Task: 4.1 | 4.2 | 4.3 | 4.4 | 4.5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4906480"/>
            <a:ext cx="77724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1"/>
            </a:pPr>
            <a:r>
              <a:rPr>
                <a:solidFill>
                  <a:srgbClr val="001A61"/>
                </a:solidFill>
              </a:rPr>
              <a:t>AREA 5 – CAPITALE UMANO E INNOVAZIONE</a:t>
            </a:r>
          </a:p>
          <a:p>
            <a:pPr lvl="1">
              <a:defRPr sz="1400"/>
            </a:pPr>
            <a:r>
              <a:rPr>
                <a:solidFill>
                  <a:srgbClr val="001A61"/>
                </a:solidFill>
              </a:rPr>
              <a:t>Competenze, governance partecipativa e standard rigenerativi</a:t>
            </a:r>
            <a:br>
              <a:rPr>
                <a:solidFill>
                  <a:srgbClr val="001A61"/>
                </a:solidFill>
              </a:rPr>
            </a:br>
            <a:r>
              <a:rPr>
                <a:solidFill>
                  <a:srgbClr val="001A61"/>
                </a:solidFill>
              </a:rPr>
              <a:t>Task: 5.1 | 5.2 | 5.3 | 5.4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5729440"/>
            <a:ext cx="77724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1"/>
            </a:pPr>
            <a:r>
              <a:rPr>
                <a:solidFill>
                  <a:srgbClr val="001A61"/>
                </a:solidFill>
              </a:rPr>
              <a:t>AREA 6 – PIATTAFORMA DIGITALE</a:t>
            </a:r>
          </a:p>
          <a:p>
            <a:pPr lvl="1">
              <a:defRPr sz="1400"/>
            </a:pPr>
            <a:r>
              <a:rPr>
                <a:solidFill>
                  <a:srgbClr val="001A61"/>
                </a:solidFill>
              </a:rPr>
              <a:t>DAJS Atlas e Sistema di Supporto alle Decisioni per imprese e policy maker</a:t>
            </a:r>
            <a:br>
              <a:rPr>
                <a:solidFill>
                  <a:srgbClr val="001A61"/>
                </a:solidFill>
              </a:rPr>
            </a:br>
            <a:r>
              <a:rPr>
                <a:solidFill>
                  <a:srgbClr val="001A61"/>
                </a:solidFill>
              </a:rPr>
              <a:t>Task: 6.1</a:t>
            </a:r>
          </a:p>
        </p:txBody>
      </p:sp>
      <p:sp>
        <p:nvSpPr>
          <p:cNvPr id="2" name="Shape 6691">
            <a:extLst>
              <a:ext uri="{FF2B5EF4-FFF2-40B4-BE49-F238E27FC236}">
                <a16:creationId xmlns:a16="http://schemas.microsoft.com/office/drawing/2014/main" id="{9CD9FE07-528F-2E3A-F964-915285F7DD54}"/>
              </a:ext>
            </a:extLst>
          </p:cNvPr>
          <p:cNvSpPr/>
          <p:nvPr/>
        </p:nvSpPr>
        <p:spPr>
          <a:xfrm>
            <a:off x="0" y="472043"/>
            <a:ext cx="9144000" cy="1143000"/>
          </a:xfrm>
          <a:custGeom>
            <a:avLst/>
            <a:gdLst/>
            <a:ahLst/>
            <a:cxnLst/>
            <a:rect l="0" t="0" r="0" b="0"/>
            <a:pathLst>
              <a:path w="7557492" h="2700030">
                <a:moveTo>
                  <a:pt x="0" y="0"/>
                </a:moveTo>
                <a:lnTo>
                  <a:pt x="7557492" y="0"/>
                </a:lnTo>
                <a:lnTo>
                  <a:pt x="7557492" y="2700030"/>
                </a:lnTo>
                <a:lnTo>
                  <a:pt x="0" y="2700030"/>
                </a:lnTo>
                <a:lnTo>
                  <a:pt x="0" y="0"/>
                </a:lnTo>
              </a:path>
            </a:pathLst>
          </a:custGeom>
          <a:solidFill>
            <a:srgbClr val="001A61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8FDCD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it-IT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BEADCAA-712F-8042-8E07-267B935C9277}"/>
              </a:ext>
            </a:extLst>
          </p:cNvPr>
          <p:cNvSpPr txBox="1">
            <a:spLocks/>
          </p:cNvSpPr>
          <p:nvPr/>
        </p:nvSpPr>
        <p:spPr>
          <a:xfrm>
            <a:off x="457200" y="47204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b="1" dirty="0">
                <a:solidFill>
                  <a:schemeClr val="bg1"/>
                </a:solidFill>
              </a:rPr>
              <a:t>RIGENERAZIONE SOSTENIBILE DELL’AGRICOLTURA NEI TERRITORI COLPITI DA XYLELLA FASTIDIOSA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691">
            <a:extLst>
              <a:ext uri="{FF2B5EF4-FFF2-40B4-BE49-F238E27FC236}">
                <a16:creationId xmlns:a16="http://schemas.microsoft.com/office/drawing/2014/main" id="{DBD4A132-B96B-4EBC-1FB1-41D832F477CD}"/>
              </a:ext>
            </a:extLst>
          </p:cNvPr>
          <p:cNvSpPr/>
          <p:nvPr/>
        </p:nvSpPr>
        <p:spPr>
          <a:xfrm>
            <a:off x="0" y="1015999"/>
            <a:ext cx="9144000" cy="599043"/>
          </a:xfrm>
          <a:custGeom>
            <a:avLst/>
            <a:gdLst/>
            <a:ahLst/>
            <a:cxnLst/>
            <a:rect l="0" t="0" r="0" b="0"/>
            <a:pathLst>
              <a:path w="7557492" h="2700030">
                <a:moveTo>
                  <a:pt x="0" y="0"/>
                </a:moveTo>
                <a:lnTo>
                  <a:pt x="7557492" y="0"/>
                </a:lnTo>
                <a:lnTo>
                  <a:pt x="7557492" y="2700030"/>
                </a:lnTo>
                <a:lnTo>
                  <a:pt x="0" y="2700030"/>
                </a:lnTo>
                <a:lnTo>
                  <a:pt x="0" y="0"/>
                </a:lnTo>
              </a:path>
            </a:pathLst>
          </a:custGeom>
          <a:solidFill>
            <a:srgbClr val="001A61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8FDCD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504638D-E599-0AE3-CE17-23BD466E3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66018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it-IT" altLang="it-IT" sz="2000" b="1" dirty="0">
                <a:solidFill>
                  <a:schemeClr val="bg1"/>
                </a:solidFill>
              </a:rPr>
              <a:t>AREA 1 – CONTESTO, FILIERE, ESPERIENZE E PATRIMONIO</a:t>
            </a:r>
          </a:p>
          <a:p>
            <a:pPr marL="0" indent="0" algn="just">
              <a:spcBef>
                <a:spcPts val="0"/>
              </a:spcBef>
              <a:buNone/>
            </a:pPr>
            <a:endParaRPr lang="it-IT" altLang="it-IT" sz="20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it-IT" altLang="it-IT" sz="2000" dirty="0"/>
              <a:t>Obiettivo: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it-IT" altLang="it-IT" sz="2000" dirty="0"/>
              <a:t>Costruire la base conoscitiva economica, produttiva, scientifica e culturale necessaria per orientare la rigenerazione del sistema agricolo post-Xylella, trasformando l’emergenza in pianificazione strutturata.</a:t>
            </a:r>
          </a:p>
          <a:p>
            <a:pPr marL="0" indent="0" algn="just">
              <a:spcBef>
                <a:spcPts val="0"/>
              </a:spcBef>
              <a:buNone/>
            </a:pPr>
            <a:endParaRPr lang="it-IT" altLang="it-IT" sz="20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it-IT" altLang="it-IT" sz="2000" dirty="0"/>
              <a:t>Task:</a:t>
            </a:r>
          </a:p>
          <a:p>
            <a:pPr marL="0" lvl="0" indent="0" algn="just" defTabSz="914400" eaLnBrk="0" fontAlgn="base" hangingPunct="0">
              <a:spcBef>
                <a:spcPts val="0"/>
              </a:spcBef>
              <a:buNone/>
            </a:pPr>
            <a:r>
              <a:rPr lang="it-IT" altLang="it-IT" sz="2000" dirty="0"/>
              <a:t>1.1 – Il Contesto e la Pianificazione Territoriale</a:t>
            </a:r>
          </a:p>
          <a:p>
            <a:pPr marL="0" lvl="0" indent="0" algn="just" defTabSz="914400" eaLnBrk="0" fontAlgn="base" hangingPunct="0">
              <a:spcBef>
                <a:spcPts val="0"/>
              </a:spcBef>
              <a:buNone/>
            </a:pPr>
            <a:r>
              <a:rPr lang="it-IT" altLang="it-IT" sz="2000" dirty="0"/>
              <a:t>1.2 – Focus Filiere Produttive</a:t>
            </a:r>
          </a:p>
          <a:p>
            <a:pPr marL="0" lvl="0" indent="0" algn="just" defTabSz="914400" eaLnBrk="0" fontAlgn="base" hangingPunct="0">
              <a:spcBef>
                <a:spcPts val="0"/>
              </a:spcBef>
              <a:buNone/>
            </a:pPr>
            <a:r>
              <a:rPr lang="it-IT" altLang="it-IT" sz="2000" dirty="0"/>
              <a:t>1.3 – Esperienze Colturali Alternative (CNR)</a:t>
            </a:r>
          </a:p>
          <a:p>
            <a:pPr marL="0" lvl="0" indent="0" algn="just" defTabSz="914400" eaLnBrk="0" fontAlgn="base" hangingPunct="0">
              <a:spcBef>
                <a:spcPts val="0"/>
              </a:spcBef>
              <a:buNone/>
            </a:pPr>
            <a:r>
              <a:rPr lang="it-IT" altLang="it-IT" sz="2000" dirty="0"/>
              <a:t>1.4 – Olivo e Oltre. Convivenza con Xylella (CNR)</a:t>
            </a:r>
          </a:p>
          <a:p>
            <a:pPr marL="0" lvl="0" indent="0" algn="just" defTabSz="914400" eaLnBrk="0" fontAlgn="base" hangingPunct="0">
              <a:spcBef>
                <a:spcPts val="0"/>
              </a:spcBef>
              <a:buNone/>
            </a:pPr>
            <a:r>
              <a:rPr lang="it-IT" altLang="it-IT" sz="2000" dirty="0"/>
              <a:t>1.5 – Il Contesto Storico-Culturale</a:t>
            </a:r>
          </a:p>
          <a:p>
            <a:pPr marL="0" indent="0" algn="just">
              <a:buNone/>
            </a:pP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71874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6691">
            <a:extLst>
              <a:ext uri="{FF2B5EF4-FFF2-40B4-BE49-F238E27FC236}">
                <a16:creationId xmlns:a16="http://schemas.microsoft.com/office/drawing/2014/main" id="{2E1A0FDC-60C4-0E0C-6A4A-50594934368B}"/>
              </a:ext>
            </a:extLst>
          </p:cNvPr>
          <p:cNvSpPr/>
          <p:nvPr/>
        </p:nvSpPr>
        <p:spPr>
          <a:xfrm>
            <a:off x="0" y="472043"/>
            <a:ext cx="9144000" cy="1143000"/>
          </a:xfrm>
          <a:custGeom>
            <a:avLst/>
            <a:gdLst/>
            <a:ahLst/>
            <a:cxnLst/>
            <a:rect l="0" t="0" r="0" b="0"/>
            <a:pathLst>
              <a:path w="7557492" h="2700030">
                <a:moveTo>
                  <a:pt x="0" y="0"/>
                </a:moveTo>
                <a:lnTo>
                  <a:pt x="7557492" y="0"/>
                </a:lnTo>
                <a:lnTo>
                  <a:pt x="7557492" y="2700030"/>
                </a:lnTo>
                <a:lnTo>
                  <a:pt x="0" y="2700030"/>
                </a:lnTo>
                <a:lnTo>
                  <a:pt x="0" y="0"/>
                </a:lnTo>
              </a:path>
            </a:pathLst>
          </a:custGeom>
          <a:solidFill>
            <a:srgbClr val="001A61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8FDCD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it-IT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5297"/>
            <a:ext cx="8229600" cy="1143000"/>
          </a:xfrm>
        </p:spPr>
        <p:txBody>
          <a:bodyPr>
            <a:noAutofit/>
          </a:bodyPr>
          <a:lstStyle/>
          <a:p>
            <a:r>
              <a:rPr lang="it-IT" sz="2400" b="1" dirty="0">
                <a:solidFill>
                  <a:schemeClr val="bg1"/>
                </a:solidFill>
                <a:latin typeface="+mn-lt"/>
              </a:rPr>
              <a:t>TASK 1.1 – CONTESTO E PIANIFICAZIONE TERRITORIALE </a:t>
            </a:r>
            <a:br>
              <a:rPr lang="it-IT" sz="2400" b="1" dirty="0">
                <a:solidFill>
                  <a:schemeClr val="bg1"/>
                </a:solidFill>
                <a:latin typeface="+mn-lt"/>
              </a:rPr>
            </a:br>
            <a:r>
              <a:rPr lang="it-IT" sz="2400" b="1" dirty="0">
                <a:solidFill>
                  <a:schemeClr val="bg1"/>
                </a:solidFill>
                <a:latin typeface="+mn-lt"/>
              </a:rPr>
              <a:t>Task Leader: Y. Vecchio</a:t>
            </a:r>
            <a:br>
              <a:rPr lang="it-IT" sz="2400" b="1" dirty="0">
                <a:solidFill>
                  <a:schemeClr val="bg1"/>
                </a:solidFill>
                <a:latin typeface="+mn-lt"/>
              </a:rPr>
            </a:br>
            <a:r>
              <a:rPr lang="it-IT" sz="2400" b="1" dirty="0">
                <a:solidFill>
                  <a:schemeClr val="bg1"/>
                </a:solidFill>
                <a:latin typeface="+mn-lt"/>
              </a:rPr>
              <a:t>Ref. Scientifico: T. Miano (CIHEAM Bari)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13581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2000" b="1" dirty="0">
                <a:solidFill>
                  <a:srgbClr val="001A61"/>
                </a:solidFill>
              </a:rPr>
              <a:t>DATI DI CONTESTO</a:t>
            </a:r>
          </a:p>
          <a:p>
            <a:pPr marL="354013" lvl="1" indent="-342900" algn="just"/>
            <a:r>
              <a:rPr lang="it-IT" sz="2000" dirty="0">
                <a:solidFill>
                  <a:srgbClr val="001A61"/>
                </a:solidFill>
              </a:rPr>
              <a:t>Analisi socio-economica del Salento post-Xylella;</a:t>
            </a:r>
          </a:p>
          <a:p>
            <a:pPr marL="354013" lvl="1" indent="-342900" algn="just"/>
            <a:r>
              <a:rPr lang="it-IT" sz="2100" dirty="0">
                <a:solidFill>
                  <a:srgbClr val="001A61"/>
                </a:solidFill>
              </a:rPr>
              <a:t>Declino demografico (-5,3% popolazione (2001–2021); emigrazione giovanile; invecchiamento agricoltori) e produttivo (312.000 ha si SAU, media aziendale di 3,2 ha e bassa integrazione di filiera; 21 milioni di ulivi compromessi);</a:t>
            </a:r>
          </a:p>
          <a:p>
            <a:pPr marL="354013" lvl="1" indent="-342900" algn="just"/>
            <a:r>
              <a:rPr lang="it-IT" sz="2000" dirty="0">
                <a:solidFill>
                  <a:srgbClr val="001A61"/>
                </a:solidFill>
              </a:rPr>
              <a:t>Sviluppo piattaforma DAJS Atlas </a:t>
            </a:r>
            <a:r>
              <a:rPr lang="it-IT" sz="2000">
                <a:solidFill>
                  <a:srgbClr val="001A61"/>
                </a:solidFill>
              </a:rPr>
              <a:t>per il </a:t>
            </a:r>
            <a:r>
              <a:rPr lang="it-IT" sz="2000" dirty="0">
                <a:solidFill>
                  <a:srgbClr val="001A61"/>
                </a:solidFill>
              </a:rPr>
              <a:t>supporto decisionale quale strumento permanente che permette a istituzioni, imprese e decisori di pianificare sulla base di dati integrati e aggiornati.</a:t>
            </a:r>
          </a:p>
          <a:p>
            <a:pPr marL="11113" lvl="1" indent="0" algn="just">
              <a:buNone/>
            </a:pPr>
            <a:endParaRPr lang="it-IT" sz="2000" dirty="0">
              <a:solidFill>
                <a:srgbClr val="001A61"/>
              </a:solidFill>
            </a:endParaRPr>
          </a:p>
          <a:p>
            <a:pPr marL="11113" lvl="1" indent="0" algn="just">
              <a:buNone/>
            </a:pPr>
            <a:r>
              <a:rPr lang="it-IT" sz="2000" dirty="0">
                <a:solidFill>
                  <a:srgbClr val="001A61"/>
                </a:solidFill>
              </a:rPr>
              <a:t>Il Task 1.1 ha analizzato il contesto territoriale evidenziando la crisi sistemica derivante dalla perdita di oltre 21 milioni di ulivi. </a:t>
            </a:r>
          </a:p>
          <a:p>
            <a:pPr marL="11113" lvl="1" indent="0" algn="just">
              <a:buNone/>
            </a:pPr>
            <a:r>
              <a:rPr lang="it-IT" sz="2000" dirty="0">
                <a:solidFill>
                  <a:srgbClr val="001A61"/>
                </a:solidFill>
              </a:rPr>
              <a:t>Il risultato operativo è la piattaforma DAJS Atlas, strumento permanente di pianificazione data-</a:t>
            </a:r>
            <a:r>
              <a:rPr lang="it-IT" sz="2000" dirty="0" err="1">
                <a:solidFill>
                  <a:srgbClr val="001A61"/>
                </a:solidFill>
              </a:rPr>
              <a:t>driven</a:t>
            </a:r>
            <a:r>
              <a:rPr lang="it-IT" sz="2000" dirty="0">
                <a:solidFill>
                  <a:srgbClr val="001A61"/>
                </a:solidFill>
              </a:rPr>
              <a:t> a supporto di imprese e istituzioni.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39D8B1-CA93-332C-D84D-B866187D3B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6691">
            <a:extLst>
              <a:ext uri="{FF2B5EF4-FFF2-40B4-BE49-F238E27FC236}">
                <a16:creationId xmlns:a16="http://schemas.microsoft.com/office/drawing/2014/main" id="{BC0BB5CC-7978-1868-9345-A3A1809228E1}"/>
              </a:ext>
            </a:extLst>
          </p:cNvPr>
          <p:cNvSpPr/>
          <p:nvPr/>
        </p:nvSpPr>
        <p:spPr>
          <a:xfrm>
            <a:off x="0" y="472043"/>
            <a:ext cx="9144000" cy="1143000"/>
          </a:xfrm>
          <a:custGeom>
            <a:avLst/>
            <a:gdLst/>
            <a:ahLst/>
            <a:cxnLst/>
            <a:rect l="0" t="0" r="0" b="0"/>
            <a:pathLst>
              <a:path w="7557492" h="2700030">
                <a:moveTo>
                  <a:pt x="0" y="0"/>
                </a:moveTo>
                <a:lnTo>
                  <a:pt x="7557492" y="0"/>
                </a:lnTo>
                <a:lnTo>
                  <a:pt x="7557492" y="2700030"/>
                </a:lnTo>
                <a:lnTo>
                  <a:pt x="0" y="2700030"/>
                </a:lnTo>
                <a:lnTo>
                  <a:pt x="0" y="0"/>
                </a:lnTo>
              </a:path>
            </a:pathLst>
          </a:custGeom>
          <a:solidFill>
            <a:srgbClr val="001A61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8FDCD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it-IT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CB9A54-DCDE-5FA3-4D9E-26739B456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92363"/>
            <a:ext cx="8229600" cy="1104094"/>
          </a:xfrm>
        </p:spPr>
        <p:txBody>
          <a:bodyPr>
            <a:normAutofit fontScale="90000"/>
          </a:bodyPr>
          <a:lstStyle/>
          <a:p>
            <a:r>
              <a:rPr lang="it-IT" sz="2400" b="1" dirty="0">
                <a:solidFill>
                  <a:schemeClr val="bg1"/>
                </a:solidFill>
                <a:latin typeface="+mn-lt"/>
              </a:rPr>
              <a:t>TASK 1.2 – FILIERE PRODUTTIVE </a:t>
            </a:r>
            <a:br>
              <a:rPr lang="it-IT" sz="2400" b="1" dirty="0">
                <a:solidFill>
                  <a:schemeClr val="bg1"/>
                </a:solidFill>
                <a:latin typeface="+mn-lt"/>
              </a:rPr>
            </a:br>
            <a:r>
              <a:rPr lang="it-IT" sz="2400" b="1" dirty="0">
                <a:solidFill>
                  <a:schemeClr val="bg1"/>
                </a:solidFill>
                <a:latin typeface="+mn-lt"/>
              </a:rPr>
              <a:t>Task Leader: C. Summo (</a:t>
            </a:r>
            <a:r>
              <a:rPr lang="it-IT" sz="2400" b="1" dirty="0" err="1">
                <a:solidFill>
                  <a:schemeClr val="bg1"/>
                </a:solidFill>
                <a:latin typeface="+mn-lt"/>
              </a:rPr>
              <a:t>Uniba</a:t>
            </a:r>
            <a:r>
              <a:rPr lang="it-IT" sz="2400" b="1" dirty="0">
                <a:solidFill>
                  <a:schemeClr val="bg1"/>
                </a:solidFill>
                <a:latin typeface="+mn-lt"/>
              </a:rPr>
              <a:t>)</a:t>
            </a:r>
            <a:br>
              <a:rPr lang="it-IT" sz="2400" b="1" dirty="0">
                <a:solidFill>
                  <a:schemeClr val="bg1"/>
                </a:solidFill>
                <a:latin typeface="+mn-lt"/>
              </a:rPr>
            </a:br>
            <a:r>
              <a:rPr lang="it-IT" sz="2400" b="1" dirty="0">
                <a:solidFill>
                  <a:schemeClr val="bg1"/>
                </a:solidFill>
                <a:latin typeface="+mn-lt"/>
              </a:rPr>
              <a:t>Ref. Scientifico: T. Miano (CIHEAM Bari)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7C409-1F7F-8C82-3F13-2D455F4A4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15043"/>
            <a:ext cx="8229600" cy="506918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000" b="1" dirty="0">
                <a:solidFill>
                  <a:srgbClr val="001A61"/>
                </a:solidFill>
              </a:rPr>
              <a:t>DATI DI CONTESTO</a:t>
            </a:r>
          </a:p>
          <a:p>
            <a:pPr lvl="1" algn="just">
              <a:spcBef>
                <a:spcPts val="0"/>
              </a:spcBef>
            </a:pPr>
            <a:r>
              <a:rPr lang="it-IT" sz="2000" dirty="0">
                <a:solidFill>
                  <a:srgbClr val="001A61"/>
                </a:solidFill>
              </a:rPr>
              <a:t>Indagine su 75 aziende agricole (dati agronomici e di mercato)</a:t>
            </a:r>
          </a:p>
          <a:p>
            <a:pPr lvl="1" algn="just">
              <a:spcBef>
                <a:spcPts val="0"/>
              </a:spcBef>
            </a:pPr>
            <a:r>
              <a:rPr lang="it-IT" sz="2000" dirty="0">
                <a:solidFill>
                  <a:srgbClr val="001A61"/>
                </a:solidFill>
              </a:rPr>
              <a:t>Riduzione significativa redditività aree infette</a:t>
            </a:r>
          </a:p>
          <a:p>
            <a:pPr lvl="1" algn="just">
              <a:spcBef>
                <a:spcPts val="0"/>
              </a:spcBef>
            </a:pPr>
            <a:r>
              <a:rPr lang="it-IT" sz="2000" dirty="0">
                <a:solidFill>
                  <a:srgbClr val="001A61"/>
                </a:solidFill>
              </a:rPr>
              <a:t>Diversificazione emergente: mandorlo, carrubo, leguminose, melograno, grani antichi</a:t>
            </a:r>
          </a:p>
          <a:p>
            <a:pPr lvl="1" algn="just">
              <a:spcBef>
                <a:spcPts val="0"/>
              </a:spcBef>
            </a:pPr>
            <a:r>
              <a:rPr lang="it-IT" sz="2000" dirty="0">
                <a:solidFill>
                  <a:srgbClr val="001A61"/>
                </a:solidFill>
              </a:rPr>
              <a:t>Valorizzazione sottoprodotti e riuso legno di ulivo (4 milioni di </a:t>
            </a:r>
            <a:r>
              <a:rPr lang="it-IT" sz="2000" dirty="0" err="1">
                <a:solidFill>
                  <a:srgbClr val="001A61"/>
                </a:solidFill>
              </a:rPr>
              <a:t>q.li</a:t>
            </a:r>
            <a:r>
              <a:rPr lang="it-IT" sz="2000" dirty="0">
                <a:solidFill>
                  <a:srgbClr val="001A61"/>
                </a:solidFill>
              </a:rPr>
              <a:t> di legno da espianto riutilizzabile)</a:t>
            </a:r>
          </a:p>
          <a:p>
            <a:pPr marL="457200" lvl="1" indent="0" algn="just">
              <a:buNone/>
            </a:pPr>
            <a:endParaRPr lang="it-IT" sz="2000" dirty="0">
              <a:solidFill>
                <a:srgbClr val="001A61"/>
              </a:solidFill>
            </a:endParaRPr>
          </a:p>
          <a:p>
            <a:pPr marL="11113" lvl="1" indent="0" algn="just">
              <a:buNone/>
            </a:pPr>
            <a:r>
              <a:rPr lang="it-IT" sz="2000" dirty="0">
                <a:solidFill>
                  <a:srgbClr val="001A61"/>
                </a:solidFill>
              </a:rPr>
              <a:t>È stato misurato concretamente attraverso analisi econometriche l’impatto economico della Xylella e dimostrata la perdita di redditività nelle aree infette. </a:t>
            </a:r>
          </a:p>
          <a:p>
            <a:pPr marL="11113" lvl="1" indent="0" algn="just">
              <a:buNone/>
            </a:pPr>
            <a:r>
              <a:rPr lang="it-IT" sz="2000" dirty="0">
                <a:solidFill>
                  <a:srgbClr val="001A61"/>
                </a:solidFill>
              </a:rPr>
              <a:t>Sono state individuate alternative realistiche: mandorlo, carrubo, leguminose, melograno, grani antichi. </a:t>
            </a:r>
          </a:p>
          <a:p>
            <a:pPr marL="11113" lvl="1" indent="0" algn="just">
              <a:buNone/>
            </a:pPr>
            <a:r>
              <a:rPr lang="it-IT" sz="2000" dirty="0">
                <a:solidFill>
                  <a:srgbClr val="001A61"/>
                </a:solidFill>
              </a:rPr>
              <a:t>Il riuso di circa 4 milioni di quintali di legno da espianto introduce una leva di economia circolare.</a:t>
            </a:r>
          </a:p>
          <a:p>
            <a:pPr marL="11113" lvl="1" indent="0" algn="just">
              <a:buNone/>
            </a:pPr>
            <a:r>
              <a:rPr lang="it-IT" sz="2000" dirty="0">
                <a:solidFill>
                  <a:srgbClr val="001A61"/>
                </a:solidFill>
              </a:rPr>
              <a:t>Tali traiettorie sono state supportate da dati agronomici e di mercato.</a:t>
            </a:r>
          </a:p>
          <a:p>
            <a:pPr algn="just"/>
            <a:endParaRPr lang="it-IT" sz="2000" noProof="1">
              <a:solidFill>
                <a:srgbClr val="001A6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308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08C0F-9271-F0AB-0F2C-9C395784C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6691">
            <a:extLst>
              <a:ext uri="{FF2B5EF4-FFF2-40B4-BE49-F238E27FC236}">
                <a16:creationId xmlns:a16="http://schemas.microsoft.com/office/drawing/2014/main" id="{2C954D85-D455-7D04-F1A4-943CCE3240A7}"/>
              </a:ext>
            </a:extLst>
          </p:cNvPr>
          <p:cNvSpPr/>
          <p:nvPr/>
        </p:nvSpPr>
        <p:spPr>
          <a:xfrm>
            <a:off x="0" y="472043"/>
            <a:ext cx="9144000" cy="1143000"/>
          </a:xfrm>
          <a:custGeom>
            <a:avLst/>
            <a:gdLst/>
            <a:ahLst/>
            <a:cxnLst/>
            <a:rect l="0" t="0" r="0" b="0"/>
            <a:pathLst>
              <a:path w="7557492" h="2700030">
                <a:moveTo>
                  <a:pt x="0" y="0"/>
                </a:moveTo>
                <a:lnTo>
                  <a:pt x="7557492" y="0"/>
                </a:lnTo>
                <a:lnTo>
                  <a:pt x="7557492" y="2700030"/>
                </a:lnTo>
                <a:lnTo>
                  <a:pt x="0" y="2700030"/>
                </a:lnTo>
                <a:lnTo>
                  <a:pt x="0" y="0"/>
                </a:lnTo>
              </a:path>
            </a:pathLst>
          </a:custGeom>
          <a:solidFill>
            <a:srgbClr val="001A61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8FDCD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it-IT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ECFE64-AD65-1B70-A2E5-06E92BFD1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65137"/>
            <a:ext cx="8229600" cy="1143000"/>
          </a:xfrm>
        </p:spPr>
        <p:txBody>
          <a:bodyPr>
            <a:noAutofit/>
          </a:bodyPr>
          <a:lstStyle/>
          <a:p>
            <a:r>
              <a:rPr lang="it-IT" sz="2400" b="1" dirty="0">
                <a:solidFill>
                  <a:schemeClr val="bg1"/>
                </a:solidFill>
              </a:rPr>
              <a:t>TASK 1.3 – ESPERIENZE DI RIGENERAZIONE AGRICOLA </a:t>
            </a:r>
            <a:br>
              <a:rPr lang="it-IT" sz="2400" b="1" dirty="0">
                <a:solidFill>
                  <a:schemeClr val="bg1"/>
                </a:solidFill>
              </a:rPr>
            </a:br>
            <a:r>
              <a:rPr lang="it-IT" sz="2400" b="1" dirty="0">
                <a:solidFill>
                  <a:schemeClr val="bg1"/>
                </a:solidFill>
              </a:rPr>
              <a:t>Task Leader: P. La Notte (CNR-IPSP) </a:t>
            </a:r>
            <a:br>
              <a:rPr lang="it-IT" sz="2400" b="1" dirty="0">
                <a:solidFill>
                  <a:schemeClr val="bg1"/>
                </a:solidFill>
              </a:rPr>
            </a:br>
            <a:r>
              <a:rPr lang="it-IT" sz="2400" b="1" dirty="0">
                <a:solidFill>
                  <a:schemeClr val="bg1"/>
                </a:solidFill>
              </a:rPr>
              <a:t>Ref. Scientifico: T. Miano (CIHEAM Bari))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BD0597-0A12-6D34-2FDB-99CC3903DF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45907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b="1" dirty="0">
                <a:solidFill>
                  <a:srgbClr val="001A61"/>
                </a:solidFill>
              </a:rPr>
              <a:t>NUOVI SCENARI PRODUTTIVI POST XYLELLA</a:t>
            </a:r>
          </a:p>
          <a:p>
            <a:pPr lvl="1"/>
            <a:r>
              <a:rPr lang="it-IT" sz="2000" dirty="0">
                <a:solidFill>
                  <a:srgbClr val="001A61"/>
                </a:solidFill>
              </a:rPr>
              <a:t>33 esperienze colturali alternative in Salento (18 specie)</a:t>
            </a:r>
          </a:p>
          <a:p>
            <a:pPr lvl="1"/>
            <a:r>
              <a:rPr lang="it-IT" sz="2000" dirty="0">
                <a:solidFill>
                  <a:srgbClr val="001A61"/>
                </a:solidFill>
              </a:rPr>
              <a:t>Valutazione 9 esperienze nazionali/estere</a:t>
            </a:r>
          </a:p>
          <a:p>
            <a:pPr lvl="1"/>
            <a:r>
              <a:rPr lang="it-IT" sz="2000" dirty="0">
                <a:solidFill>
                  <a:srgbClr val="001A61"/>
                </a:solidFill>
              </a:rPr>
              <a:t>Linee guida operative per riconversione agricola e rurale (&gt;150 pagine)</a:t>
            </a:r>
          </a:p>
          <a:p>
            <a:pPr lvl="1"/>
            <a:r>
              <a:rPr lang="it-IT" sz="2000" dirty="0">
                <a:solidFill>
                  <a:srgbClr val="001A61"/>
                </a:solidFill>
              </a:rPr>
              <a:t>Costruzione memoria operativa del territorio</a:t>
            </a:r>
          </a:p>
          <a:p>
            <a:pPr marL="457200" lvl="1" indent="0">
              <a:buNone/>
            </a:pPr>
            <a:endParaRPr lang="it-IT" sz="2000" dirty="0">
              <a:solidFill>
                <a:srgbClr val="001A61"/>
              </a:solidFill>
            </a:endParaRPr>
          </a:p>
          <a:p>
            <a:pPr marL="11113" lvl="1" indent="0" algn="just">
              <a:buNone/>
            </a:pPr>
            <a:r>
              <a:rPr lang="it-IT" sz="2000" dirty="0">
                <a:solidFill>
                  <a:srgbClr val="001A61"/>
                </a:solidFill>
              </a:rPr>
              <a:t>Sono state raccolte e sistematizzate 33 esperienze reali nel Salento e 9 esterne, trasformando esperienze isolate in memoria operativa ossia in patrimonio collettivo.</a:t>
            </a:r>
          </a:p>
          <a:p>
            <a:pPr marL="11113" lvl="1" indent="0" algn="just">
              <a:buNone/>
            </a:pPr>
            <a:r>
              <a:rPr lang="it-IT" sz="2000" dirty="0">
                <a:solidFill>
                  <a:srgbClr val="001A61"/>
                </a:solidFill>
              </a:rPr>
              <a:t>Le linee guida prodotte riducono il rischio per chi vuole riconvertire e offrono percorsi concreti e già sperimentati.</a:t>
            </a:r>
          </a:p>
          <a:p>
            <a:pPr algn="just"/>
            <a:endParaRPr lang="it-IT" sz="2000" noProof="1">
              <a:solidFill>
                <a:srgbClr val="001A6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9625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2983</Words>
  <Application>Microsoft Macintosh PowerPoint</Application>
  <PresentationFormat>Presentazione su schermo (4:3)</PresentationFormat>
  <Paragraphs>324</Paragraphs>
  <Slides>35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35</vt:i4>
      </vt:variant>
    </vt:vector>
  </HeadingPairs>
  <TitlesOfParts>
    <vt:vector size="38" baseType="lpstr">
      <vt:lpstr>Arial</vt:lpstr>
      <vt:lpstr>Calibri</vt:lpstr>
      <vt:lpstr>Office Theme</vt:lpstr>
      <vt:lpstr>Presentazione standard di PowerPoint</vt:lpstr>
      <vt:lpstr>RIGENERAZIONE SOSTENIBILE DELL’AGRICOLTURA NEI TERRITORI COLPITI DA XYLELLA FASTIDIOSA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TASK 1.1 – CONTESTO E PIANIFICAZIONE TERRITORIALE  Task Leader: Y. Vecchio Ref. Scientifico: T. Miano (CIHEAM Bari)</vt:lpstr>
      <vt:lpstr>TASK 1.2 – FILIERE PRODUTTIVE  Task Leader: C. Summo (Uniba) Ref. Scientifico: T. Miano (CIHEAM Bari)</vt:lpstr>
      <vt:lpstr>TASK 1.3 – ESPERIENZE DI RIGENERAZIONE AGRICOLA  Task Leader: P. La Notte (CNR-IPSP)  Ref. Scientifico: T. Miano (CIHEAM Bari))</vt:lpstr>
      <vt:lpstr>TASK 1.4 – OLIVO E OLTRE  Task Leader: P. La Notte (CNR-IPSP)  Ref. Scientifico: T. Miano (CIHEAM Bari)</vt:lpstr>
      <vt:lpstr>TASK 1.5 – CONTESTO STORICO CULTURALE Task Leader: R. Casciaro  Ref. Scientifico: F. Pollice (Unisalento)</vt:lpstr>
      <vt:lpstr>Presentazione standard di PowerPoint</vt:lpstr>
      <vt:lpstr>TASK 2.1 – RISORSE IDRICHE E SUOLO Task Leader: D. Mondelli  Ref. Scientifico: T. Miano (CIHEAM Bari)</vt:lpstr>
      <vt:lpstr>TASK 2.2 – BIODIVERSITÀ E SISTEMI AGRONOMICI Task Leader: S. Pavan (Uniba)  Ref. Scientifico: T. Miano (CIHEAM Bari)</vt:lpstr>
      <vt:lpstr>TASK 2.3 – PAESAGGI E SERVIZI ECOSISTEMICI Task Leader: I. Petrosillo  Ref. Scientifico: F. Pollice (Unisalento)</vt:lpstr>
      <vt:lpstr>TASK 2.4 – SISTEMA OSSERVATIVO INTEGRATO Task Leader: L. Patrono  Ref. Scientifico: F. Pollice (Unisalento)</vt:lpstr>
      <vt:lpstr>Presentazione standard di PowerPoint</vt:lpstr>
      <vt:lpstr>TASK 3.1–3.2 – SCENARI CLIMATICI Task Leader: S. Noce Ref. Scientifico: R. Valentini (CMCC)</vt:lpstr>
      <vt:lpstr>TASK 3.3 – CAMBIAMENTI CLIMATICI E AGRICOLTURA Task Leader: F. Gentile (CMCC) Ref. Scientifico: T. Miano (CIHEAM Bari)</vt:lpstr>
      <vt:lpstr>TASK 3.4 – DISTRETTO CARBON NEUTRAL Task Leader: M.V. Chiriacò  Ref. Scientifico: R. Valentini (CMCC)</vt:lpstr>
      <vt:lpstr>Presentazione standard di PowerPoint</vt:lpstr>
      <vt:lpstr>TASK 4.1 – INFRASTRUTTURE E LOGISTICA Task Leader: G. Ghiani Ref. Scientifico: F. Pollice (Unisalento)</vt:lpstr>
      <vt:lpstr>TASK 4.2 – RISORSE ENERGETICHE Task Leader: R. Amirante (Poliba) Ref. Scientifico: R. Valentini (CMCC)</vt:lpstr>
      <vt:lpstr>TASK 4.3 – ECONOMIA DEI SOTTOPRODOTTI Task Leader: A. De Risi  Ref. Scientifico: F. Pollice (Unisalento)</vt:lpstr>
      <vt:lpstr>TASK 4.4 – LOGISTICA SISTEMI AGROALIMENTARI Task Leader: V. Albino (Poliba) Ref. Scientifico: R. Valentini (CMCC)</vt:lpstr>
      <vt:lpstr>TASK 4.5 – VALORIZZAZIONE PATRIMONIO RURALE Task Leader: P. Miglietta Ref. Scientifico: F. Pollice (Unisalento)</vt:lpstr>
      <vt:lpstr>Presentazione standard di PowerPoint</vt:lpstr>
      <vt:lpstr>TASK 5.1 – CAPITALE UMANO ED IMPRENDITORIALE Task Leader: V. Stefanelli Ref. Scientifico: F. Pollice (Unisalento)</vt:lpstr>
      <vt:lpstr>TASK 5.2 – SISTEMA DELLA CONOSCENZA Task Leader: F. Bottalico Ref. Scientifico: T. Miano (CIHEAM Bari)</vt:lpstr>
      <vt:lpstr>TASK 5.3 – OPEN INNOVATION Task Leader: D. Petruzzella  Ref. Scientifico: T. Miano (CIHEAM Bari)</vt:lpstr>
      <vt:lpstr>TASK 5.4 – STANDARD AGRICOLTURA RIGENERATIVA Task Leader: V. Lorusso Ref. Scientifico: T. Miano (CIHEAM Bari)</vt:lpstr>
      <vt:lpstr>Presentazione standard di PowerPoint</vt:lpstr>
      <vt:lpstr>TASK 6.1 – PIATTAFORMA INTEGRATA Task Leader: N. Martinelli Ref. Scientifico: T. Miano (CIHEAM Bari)</vt:lpstr>
      <vt:lpstr>CONCLUSIONI GENERALI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RIGENERAZIONE SOSTENIBILE NEI TERRITORI COLPITI DA XYLELLA FASTIDIOSA</dc:title>
  <dc:subject/>
  <dc:creator>Carlo Potì</dc:creator>
  <cp:keywords/>
  <dc:description>generated using python-pptx</dc:description>
  <cp:lastModifiedBy>Microsoft Office User</cp:lastModifiedBy>
  <cp:revision>29</cp:revision>
  <dcterms:created xsi:type="dcterms:W3CDTF">2013-01-27T09:14:16Z</dcterms:created>
  <dcterms:modified xsi:type="dcterms:W3CDTF">2026-05-06T14:39:55Z</dcterms:modified>
  <cp:category/>
</cp:coreProperties>
</file>